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5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996633"/>
    <a:srgbClr val="996600"/>
    <a:srgbClr val="003300"/>
    <a:srgbClr val="669900"/>
    <a:srgbClr val="99CC00"/>
    <a:srgbClr val="000099"/>
    <a:srgbClr val="008000"/>
    <a:srgbClr val="8C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5" autoAdjust="0"/>
    <p:restoredTop sz="94727" autoAdjust="0"/>
  </p:normalViewPr>
  <p:slideViewPr>
    <p:cSldViewPr>
      <p:cViewPr>
        <p:scale>
          <a:sx n="70" d="100"/>
          <a:sy n="70" d="100"/>
        </p:scale>
        <p:origin x="-80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2CB00-3EF9-4E0E-BA17-99114AFC00C1}" type="doc">
      <dgm:prSet loTypeId="urn:microsoft.com/office/officeart/2009/layout/CircleArrow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98AA91-23E0-483D-8C33-0BEEAA037595}">
      <dgm:prSet phldrT="[文字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3200" b="1" u="sng" dirty="0" smtClean="0"/>
            <a:t>中   介   區</a:t>
          </a:r>
          <a:endParaRPr lang="en-US" altLang="zh-TW" sz="3200" b="1" u="sng" dirty="0" smtClean="0"/>
        </a:p>
        <a:p>
          <a:pPr algn="ctr">
            <a:spcAft>
              <a:spcPts val="0"/>
            </a:spcAft>
          </a:pPr>
          <a:r>
            <a:rPr lang="zh-TW" altLang="en-US" sz="1600" b="1" dirty="0" smtClean="0"/>
            <a:t>關係場域的設計：如營</a:t>
          </a:r>
          <a:r>
            <a:rPr lang="zh-TW" altLang="en-US" sz="1600" b="1" dirty="0" smtClean="0"/>
            <a:t>會討論</a:t>
          </a:r>
          <a:r>
            <a:rPr lang="zh-TW" altLang="en-US" sz="1600" b="1" dirty="0" smtClean="0"/>
            <a:t>、籌備過程</a:t>
          </a:r>
          <a:endParaRPr lang="zh-TW" altLang="en-US" sz="1600" b="1" dirty="0"/>
        </a:p>
      </dgm:t>
    </dgm:pt>
    <dgm:pt modelId="{A22173CE-961B-48BB-BDD4-F7DDEC16CC37}" type="parTrans" cxnId="{A5BAADA6-8763-48DB-9F69-C3A594BCE213}">
      <dgm:prSet/>
      <dgm:spPr/>
      <dgm:t>
        <a:bodyPr/>
        <a:lstStyle/>
        <a:p>
          <a:endParaRPr lang="zh-TW" altLang="en-US" b="1"/>
        </a:p>
      </dgm:t>
    </dgm:pt>
    <dgm:pt modelId="{AFA07C08-2D54-438E-8C58-C67167C6D5B2}" type="sibTrans" cxnId="{A5BAADA6-8763-48DB-9F69-C3A594BCE213}">
      <dgm:prSet/>
      <dgm:spPr/>
      <dgm:t>
        <a:bodyPr/>
        <a:lstStyle/>
        <a:p>
          <a:endParaRPr lang="zh-TW" altLang="en-US" b="1"/>
        </a:p>
      </dgm:t>
    </dgm:pt>
    <dgm:pt modelId="{1318190B-26FB-4C70-8070-9E75053B5773}">
      <dgm:prSet phldrT="[文字]" custT="1"/>
      <dgm:spPr>
        <a:solidFill>
          <a:srgbClr val="006600">
            <a:alpha val="5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3200" b="1" u="sng" dirty="0" smtClean="0"/>
            <a:t>教         會</a:t>
          </a:r>
          <a:endParaRPr lang="en-US" altLang="zh-TW" sz="3200" b="1" u="sng" dirty="0" smtClean="0"/>
        </a:p>
        <a:p>
          <a:pPr algn="ctr">
            <a:spcAft>
              <a:spcPts val="0"/>
            </a:spcAft>
          </a:pPr>
          <a:r>
            <a:rPr lang="zh-TW" altLang="en-US" sz="1600" b="1" dirty="0" smtClean="0"/>
            <a:t>門訓、信仰</a:t>
          </a:r>
          <a:endParaRPr lang="en-US" altLang="zh-TW" sz="1600" b="1" dirty="0" smtClean="0"/>
        </a:p>
        <a:p>
          <a:pPr algn="ctr">
            <a:spcAft>
              <a:spcPct val="35000"/>
            </a:spcAft>
          </a:pPr>
          <a:endParaRPr lang="zh-TW" altLang="en-US" sz="1600" b="1" dirty="0"/>
        </a:p>
      </dgm:t>
    </dgm:pt>
    <dgm:pt modelId="{A8E9CFCF-DB08-4840-B488-9AC5FFB3C8EE}" type="parTrans" cxnId="{0663381A-3BE3-472A-BDC7-6237D3861E0F}">
      <dgm:prSet/>
      <dgm:spPr/>
      <dgm:t>
        <a:bodyPr/>
        <a:lstStyle/>
        <a:p>
          <a:endParaRPr lang="zh-TW" altLang="en-US" b="1"/>
        </a:p>
      </dgm:t>
    </dgm:pt>
    <dgm:pt modelId="{9194B101-F639-41BA-8E5D-B4D227EB8D84}" type="sibTrans" cxnId="{0663381A-3BE3-472A-BDC7-6237D3861E0F}">
      <dgm:prSet/>
      <dgm:spPr/>
      <dgm:t>
        <a:bodyPr/>
        <a:lstStyle/>
        <a:p>
          <a:endParaRPr lang="zh-TW" altLang="en-US" b="1"/>
        </a:p>
      </dgm:t>
    </dgm:pt>
    <dgm:pt modelId="{1EDF3FE2-D8C2-4A56-9977-7ED80A099C83}">
      <dgm:prSet phldrT="[文字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3200" b="1" u="sng" dirty="0" smtClean="0"/>
            <a:t>社          區</a:t>
          </a:r>
          <a:endParaRPr lang="en-US" altLang="zh-TW" sz="3200" b="1" u="sng" dirty="0" smtClean="0"/>
        </a:p>
        <a:p>
          <a:pPr algn="ctr">
            <a:spcAft>
              <a:spcPts val="0"/>
            </a:spcAft>
          </a:pPr>
          <a:r>
            <a:rPr lang="zh-TW" altLang="en-US" sz="1600" b="1" dirty="0" smtClean="0"/>
            <a:t>關係信任：少教會術語、不傳福音</a:t>
          </a:r>
          <a:endParaRPr lang="en-US" altLang="zh-TW" sz="1600" b="1" dirty="0" smtClean="0"/>
        </a:p>
        <a:p>
          <a:pPr algn="ctr">
            <a:spcAft>
              <a:spcPct val="35000"/>
            </a:spcAft>
          </a:pPr>
          <a:endParaRPr lang="zh-TW" altLang="en-US" sz="1600" b="1" dirty="0"/>
        </a:p>
      </dgm:t>
    </dgm:pt>
    <dgm:pt modelId="{4456F802-FE62-49BF-9937-35FBAAD6C961}" type="sibTrans" cxnId="{6189394A-8F8E-4E70-85C3-A5D0F4B6B673}">
      <dgm:prSet/>
      <dgm:spPr/>
      <dgm:t>
        <a:bodyPr/>
        <a:lstStyle/>
        <a:p>
          <a:endParaRPr lang="zh-TW" altLang="en-US" b="1"/>
        </a:p>
      </dgm:t>
    </dgm:pt>
    <dgm:pt modelId="{F7A50A0E-8573-4451-9883-01E3BE593F5C}" type="parTrans" cxnId="{6189394A-8F8E-4E70-85C3-A5D0F4B6B673}">
      <dgm:prSet/>
      <dgm:spPr/>
      <dgm:t>
        <a:bodyPr/>
        <a:lstStyle/>
        <a:p>
          <a:endParaRPr lang="zh-TW" altLang="en-US" b="1"/>
        </a:p>
      </dgm:t>
    </dgm:pt>
    <dgm:pt modelId="{63F738A2-7045-4784-97A6-85379611E633}" type="pres">
      <dgm:prSet presAssocID="{7DB2CB00-3EF9-4E0E-BA17-99114AFC00C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9A2537D-8AA3-4D88-B2BC-0FE03BE83F8A}" type="pres">
      <dgm:prSet presAssocID="{1EDF3FE2-D8C2-4A56-9977-7ED80A099C83}" presName="Accent1" presStyleCnt="0"/>
      <dgm:spPr/>
      <dgm:t>
        <a:bodyPr/>
        <a:lstStyle/>
        <a:p>
          <a:endParaRPr lang="zh-TW" altLang="en-US"/>
        </a:p>
      </dgm:t>
    </dgm:pt>
    <dgm:pt modelId="{ED0E97D4-72A1-4CB2-8944-C7C2EB94A1B0}" type="pres">
      <dgm:prSet presAssocID="{1EDF3FE2-D8C2-4A56-9977-7ED80A099C83}" presName="Accent" presStyleLbl="node1" presStyleIdx="0" presStyleCnt="3" custAng="0" custScaleX="273642" custScaleY="113034" custLinFactNeighborX="34640" custLinFactNeighborY="-16"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0CBE207A-0DA9-435F-8045-3D1CCE44C322}" type="pres">
      <dgm:prSet presAssocID="{1EDF3FE2-D8C2-4A56-9977-7ED80A099C83}" presName="Parent1" presStyleLbl="revTx" presStyleIdx="0" presStyleCnt="3" custAng="0" custScaleX="403923" custScaleY="238841" custLinFactNeighborX="65262" custLinFactNeighborY="-2564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4B1EA9EB-0C11-4E73-877F-353395565CC1}" type="pres">
      <dgm:prSet presAssocID="{F398AA91-23E0-483D-8C33-0BEEAA037595}" presName="Accent2" presStyleCnt="0"/>
      <dgm:spPr/>
      <dgm:t>
        <a:bodyPr/>
        <a:lstStyle/>
        <a:p>
          <a:endParaRPr lang="zh-TW" altLang="en-US"/>
        </a:p>
      </dgm:t>
    </dgm:pt>
    <dgm:pt modelId="{C647F951-1283-437B-81CF-987E27E4360F}" type="pres">
      <dgm:prSet presAssocID="{F398AA91-23E0-483D-8C33-0BEEAA037595}" presName="Accent" presStyleLbl="node1" presStyleIdx="1" presStyleCnt="3" custScaleX="282156" custScaleY="117652" custLinFactNeighborX="-40485" custLinFactNeighborY="1353"/>
      <dgm:spPr>
        <a:solidFill>
          <a:srgbClr val="FF9900"/>
        </a:solidFill>
      </dgm:spPr>
      <dgm:t>
        <a:bodyPr/>
        <a:lstStyle/>
        <a:p>
          <a:endParaRPr lang="zh-TW" altLang="en-US"/>
        </a:p>
      </dgm:t>
    </dgm:pt>
    <dgm:pt modelId="{26B61744-E1E6-4EAE-AFD6-730B33F51D6E}" type="pres">
      <dgm:prSet presAssocID="{F398AA91-23E0-483D-8C33-0BEEAA037595}" presName="Parent2" presStyleLbl="revTx" presStyleIdx="1" presStyleCnt="3" custScaleX="357061" custScaleY="233635" custLinFactX="-4715" custLinFactNeighborX="-100000" custLinFactNeighborY="-2576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7BB1A14F-9A15-4CB9-B829-821664766990}" type="pres">
      <dgm:prSet presAssocID="{1318190B-26FB-4C70-8070-9E75053B5773}" presName="Accent3" presStyleCnt="0"/>
      <dgm:spPr/>
      <dgm:t>
        <a:bodyPr/>
        <a:lstStyle/>
        <a:p>
          <a:endParaRPr lang="zh-TW" altLang="en-US"/>
        </a:p>
      </dgm:t>
    </dgm:pt>
    <dgm:pt modelId="{05F7CCD8-60FA-4275-B701-79C7EF81F4B0}" type="pres">
      <dgm:prSet presAssocID="{1318190B-26FB-4C70-8070-9E75053B5773}" presName="Accent" presStyleLbl="node1" presStyleIdx="2" presStyleCnt="3" custScaleX="292473" custScaleY="104155" custLinFactNeighborX="55500" custLinFactNeighborY="-1880"/>
      <dgm:spPr>
        <a:solidFill>
          <a:srgbClr val="006600"/>
        </a:solidFill>
      </dgm:spPr>
      <dgm:t>
        <a:bodyPr/>
        <a:lstStyle/>
        <a:p>
          <a:endParaRPr lang="zh-TW" altLang="en-US"/>
        </a:p>
      </dgm:t>
    </dgm:pt>
    <dgm:pt modelId="{66AA0C27-C56C-40BC-A0CA-3C5FF6A9D780}" type="pres">
      <dgm:prSet presAssocID="{1318190B-26FB-4C70-8070-9E75053B5773}" presName="Parent3" presStyleLbl="revTx" presStyleIdx="2" presStyleCnt="3" custScaleX="376884" custScaleY="234736" custLinFactNeighborX="84762" custLinFactNeighborY="-10705">
        <dgm:presLayoutVars>
          <dgm:chMax val="1"/>
          <dgm:chPref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663381A-3BE3-472A-BDC7-6237D3861E0F}" srcId="{7DB2CB00-3EF9-4E0E-BA17-99114AFC00C1}" destId="{1318190B-26FB-4C70-8070-9E75053B5773}" srcOrd="2" destOrd="0" parTransId="{A8E9CFCF-DB08-4840-B488-9AC5FFB3C8EE}" sibTransId="{9194B101-F639-41BA-8E5D-B4D227EB8D84}"/>
    <dgm:cxn modelId="{A26E40D9-59EB-4F03-8D6E-39213B883579}" type="presOf" srcId="{1EDF3FE2-D8C2-4A56-9977-7ED80A099C83}" destId="{0CBE207A-0DA9-435F-8045-3D1CCE44C322}" srcOrd="0" destOrd="0" presId="urn:microsoft.com/office/officeart/2009/layout/CircleArrowProcess"/>
    <dgm:cxn modelId="{A5BAADA6-8763-48DB-9F69-C3A594BCE213}" srcId="{7DB2CB00-3EF9-4E0E-BA17-99114AFC00C1}" destId="{F398AA91-23E0-483D-8C33-0BEEAA037595}" srcOrd="1" destOrd="0" parTransId="{A22173CE-961B-48BB-BDD4-F7DDEC16CC37}" sibTransId="{AFA07C08-2D54-438E-8C58-C67167C6D5B2}"/>
    <dgm:cxn modelId="{264C9253-C9A2-483E-8D33-0FA25617F73A}" type="presOf" srcId="{1318190B-26FB-4C70-8070-9E75053B5773}" destId="{66AA0C27-C56C-40BC-A0CA-3C5FF6A9D780}" srcOrd="0" destOrd="0" presId="urn:microsoft.com/office/officeart/2009/layout/CircleArrowProcess"/>
    <dgm:cxn modelId="{6189394A-8F8E-4E70-85C3-A5D0F4B6B673}" srcId="{7DB2CB00-3EF9-4E0E-BA17-99114AFC00C1}" destId="{1EDF3FE2-D8C2-4A56-9977-7ED80A099C83}" srcOrd="0" destOrd="0" parTransId="{F7A50A0E-8573-4451-9883-01E3BE593F5C}" sibTransId="{4456F802-FE62-49BF-9937-35FBAAD6C961}"/>
    <dgm:cxn modelId="{012AF26B-EFC7-4D73-AE53-B29361CA6E02}" type="presOf" srcId="{7DB2CB00-3EF9-4E0E-BA17-99114AFC00C1}" destId="{63F738A2-7045-4784-97A6-85379611E633}" srcOrd="0" destOrd="0" presId="urn:microsoft.com/office/officeart/2009/layout/CircleArrowProcess"/>
    <dgm:cxn modelId="{B131DCDB-C6B9-44CE-9C23-A93D9A86AD9C}" type="presOf" srcId="{F398AA91-23E0-483D-8C33-0BEEAA037595}" destId="{26B61744-E1E6-4EAE-AFD6-730B33F51D6E}" srcOrd="0" destOrd="0" presId="urn:microsoft.com/office/officeart/2009/layout/CircleArrowProcess"/>
    <dgm:cxn modelId="{85AE1ED5-1B3A-440F-8AD6-9E9CF92F3EA6}" type="presParOf" srcId="{63F738A2-7045-4784-97A6-85379611E633}" destId="{E9A2537D-8AA3-4D88-B2BC-0FE03BE83F8A}" srcOrd="0" destOrd="0" presId="urn:microsoft.com/office/officeart/2009/layout/CircleArrowProcess"/>
    <dgm:cxn modelId="{0A872C2E-066C-4A7E-A606-D48FAEB53B9A}" type="presParOf" srcId="{E9A2537D-8AA3-4D88-B2BC-0FE03BE83F8A}" destId="{ED0E97D4-72A1-4CB2-8944-C7C2EB94A1B0}" srcOrd="0" destOrd="0" presId="urn:microsoft.com/office/officeart/2009/layout/CircleArrowProcess"/>
    <dgm:cxn modelId="{5E9AC919-E67A-4A83-94D1-6D043B11378B}" type="presParOf" srcId="{63F738A2-7045-4784-97A6-85379611E633}" destId="{0CBE207A-0DA9-435F-8045-3D1CCE44C322}" srcOrd="1" destOrd="0" presId="urn:microsoft.com/office/officeart/2009/layout/CircleArrowProcess"/>
    <dgm:cxn modelId="{8979C74D-63BE-4CFF-AA93-BBA152184C15}" type="presParOf" srcId="{63F738A2-7045-4784-97A6-85379611E633}" destId="{4B1EA9EB-0C11-4E73-877F-353395565CC1}" srcOrd="2" destOrd="0" presId="urn:microsoft.com/office/officeart/2009/layout/CircleArrowProcess"/>
    <dgm:cxn modelId="{431BF03C-A547-4140-9692-EA9CC5EAD561}" type="presParOf" srcId="{4B1EA9EB-0C11-4E73-877F-353395565CC1}" destId="{C647F951-1283-437B-81CF-987E27E4360F}" srcOrd="0" destOrd="0" presId="urn:microsoft.com/office/officeart/2009/layout/CircleArrowProcess"/>
    <dgm:cxn modelId="{A5B04C90-6E36-404B-985E-817426785557}" type="presParOf" srcId="{63F738A2-7045-4784-97A6-85379611E633}" destId="{26B61744-E1E6-4EAE-AFD6-730B33F51D6E}" srcOrd="3" destOrd="0" presId="urn:microsoft.com/office/officeart/2009/layout/CircleArrowProcess"/>
    <dgm:cxn modelId="{1B9B0C46-40DD-4BF5-8D75-C79F151E23CE}" type="presParOf" srcId="{63F738A2-7045-4784-97A6-85379611E633}" destId="{7BB1A14F-9A15-4CB9-B829-821664766990}" srcOrd="4" destOrd="0" presId="urn:microsoft.com/office/officeart/2009/layout/CircleArrowProcess"/>
    <dgm:cxn modelId="{EF996DFA-4943-4DF7-8661-A947F613B843}" type="presParOf" srcId="{7BB1A14F-9A15-4CB9-B829-821664766990}" destId="{05F7CCD8-60FA-4275-B701-79C7EF81F4B0}" srcOrd="0" destOrd="0" presId="urn:microsoft.com/office/officeart/2009/layout/CircleArrowProcess"/>
    <dgm:cxn modelId="{8D12E8C0-9026-44A3-8CD6-A8A8EDEB7A83}" type="presParOf" srcId="{63F738A2-7045-4784-97A6-85379611E633}" destId="{66AA0C27-C56C-40BC-A0CA-3C5FF6A9D78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97D4-72A1-4CB2-8944-C7C2EB94A1B0}">
      <dsp:nvSpPr>
        <dsp:cNvPr id="0" name=""/>
        <dsp:cNvSpPr/>
      </dsp:nvSpPr>
      <dsp:spPr>
        <a:xfrm>
          <a:off x="2341943" y="-97443"/>
          <a:ext cx="6397744" cy="26431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>
          <a:glow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BE207A-0DA9-435F-8045-3D1CCE44C322}">
      <dsp:nvSpPr>
        <dsp:cNvPr id="0" name=""/>
        <dsp:cNvSpPr/>
      </dsp:nvSpPr>
      <dsp:spPr>
        <a:xfrm>
          <a:off x="2952326" y="432045"/>
          <a:ext cx="5247688" cy="1551116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u="sng" kern="1200" dirty="0" smtClean="0"/>
            <a:t>社          區</a:t>
          </a:r>
          <a:endParaRPr lang="en-US" altLang="zh-TW" sz="3200" b="1" u="sng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關係信任：少教會術語、不傳福音</a:t>
          </a:r>
          <a:endParaRPr lang="en-US" altLang="zh-TW" sz="16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3720832" y="659201"/>
        <a:ext cx="3710676" cy="1096804"/>
      </dsp:txXfrm>
    </dsp:sp>
    <dsp:sp modelId="{C647F951-1283-437B-81CF-987E27E4360F}">
      <dsp:nvSpPr>
        <dsp:cNvPr id="0" name=""/>
        <dsp:cNvSpPr/>
      </dsp:nvSpPr>
      <dsp:spPr>
        <a:xfrm>
          <a:off x="-163376" y="1224133"/>
          <a:ext cx="6596801" cy="27511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9900"/>
        </a:solidFill>
        <a:ln>
          <a:noFill/>
        </a:ln>
        <a:effectLst>
          <a:glow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61744-E1E6-4EAE-AFD6-730B33F51D6E}">
      <dsp:nvSpPr>
        <dsp:cNvPr id="0" name=""/>
        <dsp:cNvSpPr/>
      </dsp:nvSpPr>
      <dsp:spPr>
        <a:xfrm>
          <a:off x="401692" y="1800202"/>
          <a:ext cx="4638866" cy="1517306"/>
        </a:xfrm>
        <a:prstGeom prst="ellipse">
          <a:avLst/>
        </a:prstGeom>
        <a:solidFill>
          <a:srgbClr val="FF99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u="sng" kern="1200" dirty="0" smtClean="0"/>
            <a:t>中   介   區</a:t>
          </a:r>
          <a:endParaRPr lang="en-US" altLang="zh-TW" sz="3200" b="1" u="sng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關係場域的設計：如營</a:t>
          </a:r>
          <a:r>
            <a:rPr lang="zh-TW" altLang="en-US" sz="1600" b="1" kern="1200" dirty="0" smtClean="0"/>
            <a:t>會討論</a:t>
          </a:r>
          <a:r>
            <a:rPr lang="zh-TW" altLang="en-US" sz="1600" b="1" kern="1200" dirty="0" smtClean="0"/>
            <a:t>、籌備過程</a:t>
          </a:r>
          <a:endParaRPr lang="zh-TW" altLang="en-US" sz="1600" b="1" kern="1200" dirty="0"/>
        </a:p>
      </dsp:txBody>
      <dsp:txXfrm>
        <a:off x="1081038" y="2022406"/>
        <a:ext cx="3280174" cy="1072898"/>
      </dsp:txXfrm>
    </dsp:sp>
    <dsp:sp modelId="{05F7CCD8-60FA-4275-B701-79C7EF81F4B0}">
      <dsp:nvSpPr>
        <dsp:cNvPr id="0" name=""/>
        <dsp:cNvSpPr/>
      </dsp:nvSpPr>
      <dsp:spPr>
        <a:xfrm>
          <a:off x="2910063" y="2823690"/>
          <a:ext cx="5874912" cy="20930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6600"/>
        </a:solidFill>
        <a:ln>
          <a:noFill/>
        </a:ln>
        <a:effectLst>
          <a:glow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A0C27-C56C-40BC-A0CA-3C5FF6A9D780}">
      <dsp:nvSpPr>
        <dsp:cNvPr id="0" name=""/>
        <dsp:cNvSpPr/>
      </dsp:nvSpPr>
      <dsp:spPr>
        <a:xfrm>
          <a:off x="3384382" y="3097106"/>
          <a:ext cx="4896403" cy="1524457"/>
        </a:xfrm>
        <a:prstGeom prst="ellipse">
          <a:avLst/>
        </a:prstGeom>
        <a:solidFill>
          <a:srgbClr val="0066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u="sng" kern="1200" dirty="0" smtClean="0"/>
            <a:t>教         會</a:t>
          </a:r>
          <a:endParaRPr lang="en-US" altLang="zh-TW" sz="3200" b="1" u="sng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門訓、信仰</a:t>
          </a:r>
          <a:endParaRPr lang="en-US" altLang="zh-TW" sz="16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dirty="0"/>
        </a:p>
      </dsp:txBody>
      <dsp:txXfrm>
        <a:off x="4101444" y="3320358"/>
        <a:ext cx="3462279" cy="107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3864-2CB6-4281-A483-E0E6A20DD934}" type="datetimeFigureOut">
              <a:rPr lang="zh-TW" altLang="en-US" smtClean="0"/>
              <a:t>2014/6/23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AE9AF-294C-4DBA-8695-B6AE2BAE53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7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C04B-3734-4DDC-ACA9-8D3ABDF463B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7117-71B4-488C-B970-BF9A96F0ED3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13C8-1454-4655-83A0-F7D9185DC994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847F-2570-409D-B1EA-B596622D21B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9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8F46-D9AB-4DCA-B2C8-D284F1808AEF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3BF9-9017-41C5-84E6-4DF235B4432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3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2155-5F31-48F0-98F3-03F08262B947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9FE5-95B8-4B59-B5C5-FD94F5ECE43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ADE0-DEDF-4E66-B685-83E6F85DC7B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4FDC-3B9F-4A6C-A7EC-7F494A922B9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8BD9-6A7A-49BB-899D-B2B86FAC1A9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DD3F-B6C3-48AF-83B7-0404E6145C6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01B4-64F1-4A67-913F-A6DF9ED2DF1C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D834-493C-4375-8D07-1621714B0B1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B599-37F9-4042-A558-0F8CF8BC2AFE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F938-8208-4AEF-AA8C-A386577924B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3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2AA8-00D3-4CF4-9782-13DB3CCED8B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C812-7C84-468B-9922-97FFB329387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B5E2-07E5-49C4-9430-FF56AB6223F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3C43-DC7B-4BED-A1EE-53B9C85EBF1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4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2960-C849-49A0-AC1A-3D1F0E61095C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7FC-62A7-4DC5-B5D2-A17E1441793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5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112B09-5D71-4A1C-A5F3-2B1C56FF848D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068EB4-5D0D-4780-9E05-FFB5D42ABAF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B7117-71B4-488C-B970-BF9A96F0ED3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3568" y="2751063"/>
            <a:ext cx="7772400" cy="1470025"/>
          </a:xfrm>
        </p:spPr>
        <p:txBody>
          <a:bodyPr/>
          <a:lstStyle/>
          <a:p>
            <a:r>
              <a:rPr lang="zh-TW" altLang="en-US" sz="4800" b="1" dirty="0" smtClean="0"/>
              <a:t>教會服務學習共同因素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608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  <a:ea typeface="+mj-ea"/>
              </a:rPr>
              <a:t>「他叫我們能承擔這新約的執事，不是憑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字句</a:t>
            </a:r>
            <a:r>
              <a:rPr lang="zh-TW" altLang="en-US" b="1" dirty="0">
                <a:latin typeface="+mj-ea"/>
                <a:ea typeface="+mj-ea"/>
              </a:rPr>
              <a:t>，乃是憑著</a:t>
            </a: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精意</a:t>
            </a:r>
            <a:r>
              <a:rPr lang="zh-TW" altLang="en-US" b="1" dirty="0">
                <a:latin typeface="+mj-ea"/>
                <a:ea typeface="+mj-ea"/>
              </a:rPr>
              <a:t>；因為那字句是叫人死，精意是叫人活。」（林後三</a:t>
            </a:r>
            <a:r>
              <a:rPr lang="en-US" altLang="zh-TW" b="1" dirty="0">
                <a:latin typeface="+mj-ea"/>
                <a:ea typeface="+mj-ea"/>
              </a:rPr>
              <a:t>6</a:t>
            </a:r>
            <a:r>
              <a:rPr lang="zh-TW" altLang="en-US" b="1" dirty="0" smtClean="0">
                <a:latin typeface="+mj-ea"/>
                <a:ea typeface="+mj-ea"/>
              </a:rPr>
              <a:t>）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字句是律法、形式；精意是核心精神、價值。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9FE5-95B8-4B59-B5C5-FD94F5ECE4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b="1" dirty="0" smtClean="0">
                <a:solidFill>
                  <a:srgbClr val="C00000"/>
                </a:solidFill>
              </a:rPr>
              <a:t>共同因素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373616" cy="4525963"/>
          </a:xfrm>
        </p:spPr>
        <p:txBody>
          <a:bodyPr/>
          <a:lstStyle/>
          <a:p>
            <a:r>
              <a:rPr lang="zh-TW" altLang="en-US" b="1" dirty="0" smtClean="0"/>
              <a:t>牧者</a:t>
            </a:r>
            <a:r>
              <a:rPr lang="zh-TW" altLang="en-US" b="1" dirty="0"/>
              <a:t>觀念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marL="806450" indent="-444500">
              <a:buFont typeface="Wingdings" panose="05000000000000000000" pitchFamily="2" charset="2"/>
              <a:buAutoNum type="circleNumWdWhitePlain"/>
            </a:pPr>
            <a:r>
              <a:rPr lang="zh-TW" altLang="en-US" sz="2600" b="1" dirty="0" smtClean="0"/>
              <a:t>福音</a:t>
            </a:r>
            <a:r>
              <a:rPr lang="zh-TW" altLang="en-US" sz="2600" b="1" dirty="0"/>
              <a:t>觀念：不求立即果效。只要相處，就有機會</a:t>
            </a:r>
            <a:r>
              <a:rPr lang="zh-TW" altLang="en-US" sz="2600" b="1" dirty="0" smtClean="0"/>
              <a:t>。</a:t>
            </a:r>
            <a:endParaRPr lang="en-US" altLang="zh-TW" sz="2600" b="1" dirty="0" smtClean="0"/>
          </a:p>
          <a:p>
            <a:pPr marL="806450" indent="-444500">
              <a:buFont typeface="Wingdings" panose="05000000000000000000" pitchFamily="2" charset="2"/>
              <a:buAutoNum type="circleNumWdWhitePlain"/>
            </a:pPr>
            <a:r>
              <a:rPr lang="zh-TW" altLang="en-US" sz="2600" b="1" dirty="0"/>
              <a:t>教會的</a:t>
            </a:r>
            <a:r>
              <a:rPr lang="zh-TW" altLang="en-US" sz="2600" b="1" dirty="0" smtClean="0"/>
              <a:t>準備。</a:t>
            </a:r>
            <a:endParaRPr lang="en-US" altLang="zh-TW" sz="2600" b="1" dirty="0" smtClean="0"/>
          </a:p>
          <a:p>
            <a:r>
              <a:rPr lang="zh-TW" altLang="en-US" b="1" dirty="0" smtClean="0"/>
              <a:t>立足點</a:t>
            </a:r>
            <a:r>
              <a:rPr lang="zh-TW" altLang="en-US" b="1" dirty="0" smtClean="0"/>
              <a:t>：校園中有關鍵者，福音教師、授課老師。</a:t>
            </a:r>
            <a:endParaRPr lang="en-US" altLang="zh-TW" b="1" dirty="0" smtClean="0"/>
          </a:p>
          <a:p>
            <a:r>
              <a:rPr lang="zh-TW" altLang="en-US" b="1" dirty="0" smtClean="0"/>
              <a:t>多贏：起初以學校立場為思考，建立關係，建立信任。 </a:t>
            </a:r>
            <a:endParaRPr lang="en-US" altLang="zh-TW" b="1" dirty="0" smtClean="0"/>
          </a:p>
          <a:p>
            <a:r>
              <a:rPr lang="zh-TW" altLang="en-US" b="1" dirty="0" smtClean="0"/>
              <a:t>緩衝區：魚塭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魚礁，透過服務彼此建立關係。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9FE5-95B8-4B59-B5C5-FD94F5ECE4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9FE5-95B8-4B59-B5C5-FD94F5ECE4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691680" y="1026577"/>
            <a:ext cx="5760000" cy="57600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591680" y="1988840"/>
            <a:ext cx="3960000" cy="3960000"/>
          </a:xfrm>
          <a:prstGeom prst="ellipse">
            <a:avLst/>
          </a:pr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3419872" y="2780928"/>
            <a:ext cx="2304000" cy="230400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信   仰</a:t>
            </a:r>
            <a:endParaRPr lang="zh-TW" altLang="en-US" sz="3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79732" y="13178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1"/>
                </a:solidFill>
              </a:rPr>
              <a:t>學校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07922" y="2204864"/>
            <a:ext cx="159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 smtClean="0">
                <a:solidFill>
                  <a:schemeClr val="bg1"/>
                </a:solidFill>
              </a:rPr>
              <a:t>學  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827584" y="2888069"/>
            <a:ext cx="2448272" cy="2125107"/>
          </a:xfrm>
          <a:prstGeom prst="striped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zh-TW" altLang="en-US" sz="2400" b="1" dirty="0" smtClean="0"/>
              <a:t>關係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信任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442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教會社區工作：紅</a:t>
            </a:r>
            <a:r>
              <a:rPr lang="en-US" altLang="zh-TW" dirty="0" smtClean="0"/>
              <a:t>/</a:t>
            </a:r>
            <a:r>
              <a:rPr lang="zh-TW" altLang="en-US" dirty="0" smtClean="0"/>
              <a:t>黃</a:t>
            </a:r>
            <a:r>
              <a:rPr lang="en-US" altLang="zh-TW" dirty="0" smtClean="0"/>
              <a:t>/</a:t>
            </a:r>
            <a:r>
              <a:rPr lang="zh-TW" altLang="en-US" dirty="0" smtClean="0"/>
              <a:t>綠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49593"/>
              </p:ext>
            </p:extLst>
          </p:nvPr>
        </p:nvGraphicFramePr>
        <p:xfrm>
          <a:off x="179512" y="1268760"/>
          <a:ext cx="871296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9FE5-95B8-4B59-B5C5-FD94F5ECE4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r"/>
            <a:r>
              <a:rPr lang="zh-TW" altLang="en-US" b="1" dirty="0" smtClean="0">
                <a:solidFill>
                  <a:srgbClr val="C00000"/>
                </a:solidFill>
              </a:rPr>
              <a:t>事工概念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426437" y="1412776"/>
            <a:ext cx="4038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u="sng" dirty="0" smtClean="0"/>
              <a:t>灌木思維</a:t>
            </a:r>
            <a:endParaRPr lang="en-US" altLang="zh-TW" sz="3600" b="1" u="sng" dirty="0" smtClean="0"/>
          </a:p>
          <a:p>
            <a:r>
              <a:rPr lang="zh-TW" altLang="en-US" b="1" dirty="0"/>
              <a:t>型態</a:t>
            </a:r>
            <a:r>
              <a:rPr lang="zh-TW" altLang="en-US" b="1" dirty="0" smtClean="0"/>
              <a:t>矮小</a:t>
            </a:r>
            <a:r>
              <a:rPr lang="zh-TW" altLang="en-US" b="1" dirty="0" smtClean="0"/>
              <a:t>、叢生。</a:t>
            </a:r>
            <a:endParaRPr lang="en-US" altLang="zh-TW" b="1" dirty="0" smtClean="0"/>
          </a:p>
          <a:p>
            <a:r>
              <a:rPr lang="zh-TW" altLang="en-US" b="1" dirty="0"/>
              <a:t>地下根連結</a:t>
            </a:r>
            <a:endParaRPr lang="en-US" altLang="zh-TW" b="1" dirty="0"/>
          </a:p>
          <a:p>
            <a:r>
              <a:rPr lang="zh-TW" altLang="en-US" b="1" dirty="0" smtClean="0"/>
              <a:t>事工單獨</a:t>
            </a:r>
            <a:endParaRPr lang="en-US" altLang="zh-TW" b="1" dirty="0" smtClean="0"/>
          </a:p>
          <a:p>
            <a:r>
              <a:rPr lang="zh-TW" altLang="en-US" b="1" dirty="0" smtClean="0"/>
              <a:t>忽略組織與機制</a:t>
            </a:r>
            <a:endParaRPr lang="en-US" altLang="zh-TW" b="1" dirty="0" smtClean="0"/>
          </a:p>
          <a:p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44008" y="142331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u="sng" dirty="0" smtClean="0"/>
              <a:t>喬木思維</a:t>
            </a:r>
            <a:endParaRPr lang="en-US" altLang="zh-TW" sz="3600" b="1" u="sng" dirty="0" smtClean="0"/>
          </a:p>
          <a:p>
            <a:r>
              <a:rPr lang="zh-TW" altLang="en-US" b="1" dirty="0" smtClean="0"/>
              <a:t>型態巨大</a:t>
            </a:r>
            <a:endParaRPr lang="en-US" altLang="zh-TW" b="1" dirty="0" smtClean="0"/>
          </a:p>
          <a:p>
            <a:r>
              <a:rPr lang="zh-TW" altLang="en-US" b="1" dirty="0" smtClean="0"/>
              <a:t>枝子連結於主幹</a:t>
            </a:r>
            <a:endParaRPr lang="en-US" altLang="zh-TW" b="1" dirty="0" smtClean="0"/>
          </a:p>
          <a:p>
            <a:r>
              <a:rPr lang="zh-TW" altLang="en-US" b="1" dirty="0" smtClean="0"/>
              <a:t>事工彼此連結</a:t>
            </a:r>
            <a:endParaRPr lang="en-US" altLang="zh-TW" b="1" dirty="0" smtClean="0"/>
          </a:p>
          <a:p>
            <a:r>
              <a:rPr lang="zh-TW" altLang="en-US" b="1" dirty="0" smtClean="0"/>
              <a:t>組織與系統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99FE5-95B8-4B59-B5C5-FD94F5ECE4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 descr="http://comps.canstockphoto.com/can-stock-photo_csp1290404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7" b="100000" l="761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5032"/>
            <a:ext cx="2672730" cy="25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g02.tooopen.com/images/20140319/sy_56999172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6" y="4221088"/>
            <a:ext cx="446449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8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222</Words>
  <Application>Microsoft Office PowerPoint</Application>
  <PresentationFormat>如螢幕大小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1_Office 佈景主題</vt:lpstr>
      <vt:lpstr>教會服務學習共同因素</vt:lpstr>
      <vt:lpstr>PowerPoint 簡報</vt:lpstr>
      <vt:lpstr>共同因素</vt:lpstr>
      <vt:lpstr>PowerPoint 簡報</vt:lpstr>
      <vt:lpstr>教會社區工作：紅/黃/綠</vt:lpstr>
      <vt:lpstr>事工概念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ATU</dc:creator>
  <cp:lastModifiedBy>Atu Huang</cp:lastModifiedBy>
  <cp:revision>154</cp:revision>
  <dcterms:created xsi:type="dcterms:W3CDTF">2013-03-21T06:00:52Z</dcterms:created>
  <dcterms:modified xsi:type="dcterms:W3CDTF">2014-06-23T03:11:21Z</dcterms:modified>
</cp:coreProperties>
</file>