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58" r:id="rId6"/>
    <p:sldId id="275" r:id="rId7"/>
    <p:sldId id="263" r:id="rId8"/>
    <p:sldId id="268" r:id="rId9"/>
    <p:sldId id="266" r:id="rId10"/>
    <p:sldId id="285" r:id="rId11"/>
    <p:sldId id="267" r:id="rId12"/>
    <p:sldId id="269" r:id="rId13"/>
    <p:sldId id="272" r:id="rId14"/>
    <p:sldId id="271" r:id="rId15"/>
    <p:sldId id="280" r:id="rId16"/>
    <p:sldId id="282" r:id="rId17"/>
    <p:sldId id="279" r:id="rId18"/>
    <p:sldId id="281" r:id="rId19"/>
    <p:sldId id="264" r:id="rId20"/>
    <p:sldId id="265" r:id="rId21"/>
    <p:sldId id="270" r:id="rId22"/>
    <p:sldId id="274" r:id="rId23"/>
    <p:sldId id="284" r:id="rId24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D68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10D57-76CC-428F-83EC-76379ADEFCC8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259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6F7DE-EA19-4B2F-BE1F-40C7CE30D21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292266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52484-E403-4A3C-964E-357C8BA24C58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11968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0EFC7-43AD-4131-9460-B276F0C66A3E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83005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A7D22-06CC-42E3-98B5-274A76ADEE1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41863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E2CD1-F213-4E5B-A202-CB932BCDC64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129586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0475C-0A4E-428C-B65F-97C35D3F0B25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83350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CED0E-2944-472B-8476-38FDFB1F94C1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252375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6A120-2739-4379-9A6D-3BD8779E9B6A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155185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DD23E-D9B0-411E-B3F4-9AE3A37100F8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281346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E7088-04E3-44D0-B95D-76C7B646F35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288692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les styles du texte du masque</a:t>
            </a:r>
          </a:p>
          <a:p>
            <a:pPr lvl="1"/>
            <a:r>
              <a:rPr lang="fr-CA" altLang="zh-TW" smtClean="0"/>
              <a:t>Deuxième niveau</a:t>
            </a:r>
          </a:p>
          <a:p>
            <a:pPr lvl="2"/>
            <a:r>
              <a:rPr lang="fr-CA" altLang="zh-TW" smtClean="0"/>
              <a:t>Troisième niveau</a:t>
            </a:r>
          </a:p>
          <a:p>
            <a:pPr lvl="3"/>
            <a:r>
              <a:rPr lang="fr-CA" altLang="zh-TW" smtClean="0"/>
              <a:t>Quatrième niveau</a:t>
            </a:r>
          </a:p>
          <a:p>
            <a:pPr lvl="4"/>
            <a:r>
              <a:rPr lang="fr-CA" altLang="zh-TW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TW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fld id="{3E375A10-E061-4D75-8A8B-AEE7DBE6282A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(&#31934;&#33775;)&#35506;&#36628;&#29677;&#31532;&#19968;&#24180;&#27468;&#35422;&#29256;1'36''.av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(&#31934;&#33775;)AO&#24185;&#35347;&#20013;&#27491;&#23041;&#23860;&#29256;1'54''.avi" TargetMode="External"/><Relationship Id="rId4" Type="http://schemas.openxmlformats.org/officeDocument/2006/relationships/hyperlink" Target="(&#31934;&#33775;)&#33288;&#20013;&#29151;&#38538;&#32362;&#26412;&#21450;&#25925;&#20107;&#36554;&#27211;&#27573;1'05''.avi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 dirty="0">
                <a:solidFill>
                  <a:srgbClr val="FF9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志願服務學習模式</a:t>
            </a:r>
            <a:endParaRPr lang="fr-CA" altLang="zh-TW" dirty="0" smtClean="0">
              <a:solidFill>
                <a:schemeClr val="bg1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民雄靈糧堂為例</a:t>
            </a:r>
          </a:p>
          <a:p>
            <a:pPr eaLnBrk="1" hangingPunct="1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鄉村大學城年輕化教會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764704"/>
          </a:xfrm>
        </p:spPr>
        <p:txBody>
          <a:bodyPr/>
          <a:lstStyle/>
          <a:p>
            <a:pPr algn="l" eaLnBrk="1" hangingPunct="1"/>
            <a:r>
              <a:rPr lang="en-US" altLang="zh-TW" sz="3200" dirty="0" smtClean="0">
                <a:solidFill>
                  <a:srgbClr val="143D68"/>
                </a:solidFill>
                <a:latin typeface="+mn-lt"/>
                <a:ea typeface="+mn-ea"/>
              </a:rPr>
              <a:t>2012</a:t>
            </a:r>
            <a:r>
              <a:rPr lang="zh-TW" altLang="en-US" sz="3600" dirty="0" smtClean="0">
                <a:solidFill>
                  <a:srgbClr val="143D68"/>
                </a:solidFill>
              </a:rPr>
              <a:t>嘉大</a:t>
            </a:r>
            <a:r>
              <a:rPr lang="en-US" altLang="zh-TW" sz="3200" dirty="0" smtClean="0">
                <a:solidFill>
                  <a:srgbClr val="143D68"/>
                </a:solidFill>
                <a:latin typeface="+mn-lt"/>
              </a:rPr>
              <a:t>AO</a:t>
            </a:r>
            <a:r>
              <a:rPr lang="zh-TW" altLang="en-US" sz="3600" dirty="0" smtClean="0">
                <a:solidFill>
                  <a:srgbClr val="143D68"/>
                </a:solidFill>
              </a:rPr>
              <a:t>幹部經歷</a:t>
            </a:r>
            <a:r>
              <a:rPr lang="zh-TW" altLang="zh-TW" sz="3600" b="1" dirty="0" smtClean="0">
                <a:solidFill>
                  <a:srgbClr val="002060"/>
                </a:solidFill>
              </a:rPr>
              <a:t>小組牧養</a:t>
            </a:r>
            <a:r>
              <a:rPr lang="zh-TW" altLang="zh-TW" sz="3600" dirty="0" smtClean="0">
                <a:solidFill>
                  <a:srgbClr val="002060"/>
                </a:solidFill>
              </a:rPr>
              <a:t>屬靈認領</a:t>
            </a:r>
            <a:r>
              <a:rPr lang="zh-TW" altLang="en-US" sz="3600" dirty="0" smtClean="0">
                <a:solidFill>
                  <a:srgbClr val="143D68"/>
                </a:solidFill>
              </a:rPr>
              <a:t>表</a:t>
            </a:r>
            <a:endParaRPr lang="zh-TW" altLang="en-US" sz="3600" dirty="0">
              <a:solidFill>
                <a:srgbClr val="143D6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964488" cy="5760640"/>
          </a:xfrm>
        </p:spPr>
        <p:txBody>
          <a:bodyPr/>
          <a:lstStyle/>
          <a:p>
            <a:pPr marL="0" indent="0">
              <a:buNone/>
            </a:pPr>
            <a:endParaRPr lang="en-US" altLang="zh-TW" sz="2800" dirty="0"/>
          </a:p>
        </p:txBody>
      </p:sp>
      <p:pic>
        <p:nvPicPr>
          <p:cNvPr id="1026" name="Picture 2" descr="C:\Users\WIN7\Desktop\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185" y="908720"/>
            <a:ext cx="912281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61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202362" cy="1143000"/>
          </a:xfrm>
        </p:spPr>
        <p:txBody>
          <a:bodyPr/>
          <a:lstStyle/>
          <a:p>
            <a:pPr algn="l" eaLnBrk="1" hangingPunct="1"/>
            <a:endParaRPr lang="fr-CA" altLang="zh-TW" dirty="0" smtClean="0">
              <a:solidFill>
                <a:srgbClr val="143D68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268760"/>
            <a:ext cx="7020272" cy="485740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zh-TW" altLang="en-US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</a:t>
            </a:r>
            <a:r>
              <a:rPr lang="zh-TW" altLang="en-US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工：</a:t>
            </a:r>
            <a:endParaRPr lang="en-US" altLang="zh-TW" dirty="0" smtClean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indent="0">
              <a:buNone/>
            </a:pPr>
            <a:r>
              <a:rPr lang="zh-TW" altLang="en-US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十二年</a:t>
            </a:r>
            <a:r>
              <a:rPr lang="zh-TW" altLang="en-US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國教服務學習時數</a:t>
            </a:r>
          </a:p>
          <a:p>
            <a:pPr marL="447675" indent="0">
              <a:buNone/>
            </a:pPr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訣竅</a:t>
            </a:r>
            <a:r>
              <a:rPr lang="en-US" altLang="zh-TW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牧師要擔任社團校外指導老師</a:t>
            </a:r>
          </a:p>
          <a:p>
            <a:pPr marL="447675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</a:t>
            </a:r>
            <a:r>
              <a:rPr lang="zh-TW" altLang="en-US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endParaRPr lang="en-US" altLang="zh-TW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7675" indent="0">
              <a:buNone/>
            </a:pPr>
            <a:r>
              <a:rPr lang="zh-TW" altLang="en-US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在中學成立社團→去國小營隊服務</a:t>
            </a:r>
            <a:r>
              <a:rPr lang="zh-TW" altLang="en-US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→福音</a:t>
            </a:r>
            <a:r>
              <a:rPr lang="zh-TW" altLang="en-US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活動→少年</a:t>
            </a:r>
            <a:r>
              <a:rPr lang="zh-TW" altLang="en-US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崇拜</a:t>
            </a:r>
            <a:endParaRPr lang="en-US" altLang="zh-TW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2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764704"/>
            <a:ext cx="6202362" cy="1143000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143D68"/>
                </a:solidFill>
              </a:rPr>
              <a:t>志工服務項目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7704" y="2852936"/>
            <a:ext cx="7020272" cy="356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常態性陪讀班（國小、國中）</a:t>
            </a:r>
            <a:endParaRPr lang="en-US" altLang="zh-TW" sz="36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寒暑假小學閱讀品格桌遊營隊</a:t>
            </a:r>
            <a:endParaRPr lang="en-US" altLang="zh-TW" sz="36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特殊族群服務：帶失智老人</a:t>
            </a:r>
            <a:r>
              <a:rPr lang="en-US" altLang="zh-TW" sz="3600" b="1" dirty="0">
                <a:solidFill>
                  <a:srgbClr val="143D68"/>
                </a:solidFill>
                <a:ea typeface="標楷體" panose="03000509000000000000" pitchFamily="65" charset="-120"/>
              </a:rPr>
              <a:t>DIY</a:t>
            </a:r>
            <a:endParaRPr lang="zh-TW" altLang="en-US" sz="3600" b="1" dirty="0">
              <a:solidFill>
                <a:srgbClr val="143D68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0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202362" cy="1143000"/>
          </a:xfrm>
        </p:spPr>
        <p:txBody>
          <a:bodyPr/>
          <a:lstStyle/>
          <a:p>
            <a:pPr algn="l" eaLnBrk="1" hangingPunct="1"/>
            <a:r>
              <a:rPr lang="fr-CA" altLang="zh-TW" smtClean="0">
                <a:solidFill>
                  <a:srgbClr val="143D68"/>
                </a:solidFill>
                <a:latin typeface="Calibri" pitchFamily="34" charset="0"/>
                <a:ea typeface="新細明體" pitchFamily="18" charset="-120"/>
              </a:rPr>
              <a:t>Title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10" descr="民雄地圖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42938" y="5072063"/>
            <a:ext cx="1023937" cy="400050"/>
          </a:xfrm>
          <a:prstGeom prst="wedgeRoundRectCallout">
            <a:avLst>
              <a:gd name="adj1" fmla="val 92606"/>
              <a:gd name="adj2" fmla="val 127778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ea typeface="標楷體" pitchFamily="65" charset="-120"/>
              </a:rPr>
              <a:t>金興村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572125" y="2643188"/>
            <a:ext cx="1295400" cy="457200"/>
          </a:xfrm>
          <a:prstGeom prst="wedgeRoundRectCallout">
            <a:avLst>
              <a:gd name="adj1" fmla="val -75366"/>
              <a:gd name="adj2" fmla="val -252778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民雄靈糧堂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42938" y="357188"/>
            <a:ext cx="1000125" cy="614362"/>
          </a:xfrm>
          <a:prstGeom prst="wedgeRoundRectCallout">
            <a:avLst>
              <a:gd name="adj1" fmla="val 92606"/>
              <a:gd name="adj2" fmla="val 12777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+mn-lt"/>
                <a:ea typeface="標楷體" pitchFamily="65" charset="-120"/>
              </a:rPr>
              <a:t>東榮國小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429375" y="0"/>
            <a:ext cx="1071563" cy="428625"/>
          </a:xfrm>
          <a:prstGeom prst="wedgeRoundRectCallout">
            <a:avLst>
              <a:gd name="adj1" fmla="val -63092"/>
              <a:gd name="adj2" fmla="val 10664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+mn-lt"/>
                <a:ea typeface="標楷體" pitchFamily="65" charset="-120"/>
              </a:rPr>
              <a:t>三興國小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286000" y="5715000"/>
            <a:ext cx="1071563" cy="428625"/>
          </a:xfrm>
          <a:prstGeom prst="wedgeRoundRectCallout">
            <a:avLst>
              <a:gd name="adj1" fmla="val -63092"/>
              <a:gd name="adj2" fmla="val 10664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+mn-lt"/>
                <a:ea typeface="標楷體" pitchFamily="65" charset="-120"/>
              </a:rPr>
              <a:t>興中國小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286250" y="3357563"/>
            <a:ext cx="1071563" cy="428625"/>
          </a:xfrm>
          <a:prstGeom prst="wedgeRoundRectCallout">
            <a:avLst>
              <a:gd name="adj1" fmla="val -63092"/>
              <a:gd name="adj2" fmla="val 10664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+mn-lt"/>
                <a:ea typeface="標楷體" pitchFamily="65" charset="-120"/>
              </a:rPr>
              <a:t>秀林國小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0" y="3000375"/>
            <a:ext cx="1081088" cy="457200"/>
          </a:xfrm>
          <a:prstGeom prst="wedgeRoundRectCallout">
            <a:avLst>
              <a:gd name="adj1" fmla="val 64787"/>
              <a:gd name="adj2" fmla="val 167514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嘉義大學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929063" y="0"/>
            <a:ext cx="1081087" cy="457200"/>
          </a:xfrm>
          <a:prstGeom prst="wedgeRoundRectCallout">
            <a:avLst>
              <a:gd name="adj1" fmla="val 77046"/>
              <a:gd name="adj2" fmla="val 118236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中正大學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429375" y="1285875"/>
            <a:ext cx="1071563" cy="428625"/>
          </a:xfrm>
          <a:prstGeom prst="wedgeRoundRectCallout">
            <a:avLst>
              <a:gd name="adj1" fmla="val -98958"/>
              <a:gd name="adj2" fmla="val -57231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ea typeface="標楷體" pitchFamily="65" charset="-120"/>
              </a:rPr>
              <a:t>三興村</a:t>
            </a:r>
          </a:p>
        </p:txBody>
      </p:sp>
      <p:cxnSp>
        <p:nvCxnSpPr>
          <p:cNvPr id="15" name="直線接點 14"/>
          <p:cNvCxnSpPr>
            <a:stCxn id="20" idx="1"/>
          </p:cNvCxnSpPr>
          <p:nvPr/>
        </p:nvCxnSpPr>
        <p:spPr>
          <a:xfrm>
            <a:off x="5238750" y="1682750"/>
            <a:ext cx="890588" cy="874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14" idx="4"/>
            <a:endCxn id="20" idx="1"/>
          </p:cNvCxnSpPr>
          <p:nvPr/>
        </p:nvCxnSpPr>
        <p:spPr>
          <a:xfrm rot="5400000">
            <a:off x="5357812" y="1135063"/>
            <a:ext cx="428625" cy="66675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手繪多邊形 16"/>
          <p:cNvSpPr/>
          <p:nvPr/>
        </p:nvSpPr>
        <p:spPr>
          <a:xfrm>
            <a:off x="5248275" y="676275"/>
            <a:ext cx="1060450" cy="1033463"/>
          </a:xfrm>
          <a:custGeom>
            <a:avLst/>
            <a:gdLst>
              <a:gd name="connsiteX0" fmla="*/ 92765 w 1060174"/>
              <a:gd name="connsiteY0" fmla="*/ 119269 h 1033669"/>
              <a:gd name="connsiteX1" fmla="*/ 1060174 w 1060174"/>
              <a:gd name="connsiteY1" fmla="*/ 0 h 1033669"/>
              <a:gd name="connsiteX2" fmla="*/ 0 w 1060174"/>
              <a:gd name="connsiteY2" fmla="*/ 1033669 h 1033669"/>
              <a:gd name="connsiteX3" fmla="*/ 92765 w 1060174"/>
              <a:gd name="connsiteY3" fmla="*/ 119269 h 103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174" h="1033669">
                <a:moveTo>
                  <a:pt x="92765" y="119269"/>
                </a:moveTo>
                <a:lnTo>
                  <a:pt x="1060174" y="0"/>
                </a:lnTo>
                <a:lnTo>
                  <a:pt x="0" y="1033669"/>
                </a:lnTo>
                <a:lnTo>
                  <a:pt x="92765" y="119269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2027238" y="782638"/>
            <a:ext cx="3300412" cy="939800"/>
          </a:xfrm>
          <a:custGeom>
            <a:avLst/>
            <a:gdLst>
              <a:gd name="connsiteX0" fmla="*/ 3299791 w 3299791"/>
              <a:gd name="connsiteY0" fmla="*/ 0 h 940905"/>
              <a:gd name="connsiteX1" fmla="*/ 0 w 3299791"/>
              <a:gd name="connsiteY1" fmla="*/ 649357 h 940905"/>
              <a:gd name="connsiteX2" fmla="*/ 3193774 w 3299791"/>
              <a:gd name="connsiteY2" fmla="*/ 940905 h 940905"/>
              <a:gd name="connsiteX3" fmla="*/ 3299791 w 3299791"/>
              <a:gd name="connsiteY3" fmla="*/ 0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9791" h="940905">
                <a:moveTo>
                  <a:pt x="3299791" y="0"/>
                </a:moveTo>
                <a:lnTo>
                  <a:pt x="0" y="649357"/>
                </a:lnTo>
                <a:lnTo>
                  <a:pt x="3193774" y="940905"/>
                </a:lnTo>
                <a:lnTo>
                  <a:pt x="3299791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4121150" y="808038"/>
            <a:ext cx="1206500" cy="3260725"/>
          </a:xfrm>
          <a:custGeom>
            <a:avLst/>
            <a:gdLst>
              <a:gd name="connsiteX0" fmla="*/ 1113183 w 1205948"/>
              <a:gd name="connsiteY0" fmla="*/ 940904 h 3260034"/>
              <a:gd name="connsiteX1" fmla="*/ 0 w 1205948"/>
              <a:gd name="connsiteY1" fmla="*/ 3260034 h 3260034"/>
              <a:gd name="connsiteX2" fmla="*/ 1205948 w 1205948"/>
              <a:gd name="connsiteY2" fmla="*/ 0 h 3260034"/>
              <a:gd name="connsiteX3" fmla="*/ 1113183 w 1205948"/>
              <a:gd name="connsiteY3" fmla="*/ 887895 h 326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948" h="3260034">
                <a:moveTo>
                  <a:pt x="1113183" y="940904"/>
                </a:moveTo>
                <a:lnTo>
                  <a:pt x="0" y="3260034"/>
                </a:lnTo>
                <a:lnTo>
                  <a:pt x="1205948" y="0"/>
                </a:lnTo>
                <a:lnTo>
                  <a:pt x="1113183" y="887895"/>
                </a:lnTo>
              </a:path>
            </a:pathLst>
          </a:cu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1311275" y="782638"/>
            <a:ext cx="4046538" cy="3360737"/>
          </a:xfrm>
          <a:custGeom>
            <a:avLst/>
            <a:gdLst>
              <a:gd name="connsiteX0" fmla="*/ 4068418 w 4068418"/>
              <a:gd name="connsiteY0" fmla="*/ 0 h 3167270"/>
              <a:gd name="connsiteX1" fmla="*/ 3949148 w 4068418"/>
              <a:gd name="connsiteY1" fmla="*/ 848139 h 3167270"/>
              <a:gd name="connsiteX2" fmla="*/ 0 w 4068418"/>
              <a:gd name="connsiteY2" fmla="*/ 3167270 h 3167270"/>
              <a:gd name="connsiteX3" fmla="*/ 4068418 w 4068418"/>
              <a:gd name="connsiteY3" fmla="*/ 0 h 31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418" h="3167270">
                <a:moveTo>
                  <a:pt x="4068418" y="0"/>
                </a:moveTo>
                <a:lnTo>
                  <a:pt x="3949148" y="848139"/>
                </a:lnTo>
                <a:lnTo>
                  <a:pt x="0" y="3167270"/>
                </a:lnTo>
                <a:lnTo>
                  <a:pt x="4068418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1311275" y="795338"/>
            <a:ext cx="4002088" cy="5605462"/>
          </a:xfrm>
          <a:custGeom>
            <a:avLst/>
            <a:gdLst>
              <a:gd name="connsiteX0" fmla="*/ 4002157 w 4002157"/>
              <a:gd name="connsiteY0" fmla="*/ 0 h 5605670"/>
              <a:gd name="connsiteX1" fmla="*/ 0 w 4002157"/>
              <a:gd name="connsiteY1" fmla="*/ 3339548 h 5605670"/>
              <a:gd name="connsiteX2" fmla="*/ 808383 w 4002157"/>
              <a:gd name="connsiteY2" fmla="*/ 5605670 h 5605670"/>
              <a:gd name="connsiteX3" fmla="*/ 3922644 w 4002157"/>
              <a:gd name="connsiteY3" fmla="*/ 954157 h 5605670"/>
              <a:gd name="connsiteX4" fmla="*/ 4002157 w 4002157"/>
              <a:gd name="connsiteY4" fmla="*/ 0 h 560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2157" h="5605670">
                <a:moveTo>
                  <a:pt x="4002157" y="0"/>
                </a:moveTo>
                <a:lnTo>
                  <a:pt x="0" y="3339548"/>
                </a:lnTo>
                <a:lnTo>
                  <a:pt x="808383" y="5605670"/>
                </a:lnTo>
                <a:lnTo>
                  <a:pt x="3922644" y="954157"/>
                </a:lnTo>
                <a:lnTo>
                  <a:pt x="40021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1285875" y="1709738"/>
            <a:ext cx="3962400" cy="4054475"/>
          </a:xfrm>
          <a:custGeom>
            <a:avLst/>
            <a:gdLst>
              <a:gd name="connsiteX0" fmla="*/ 821635 w 3962400"/>
              <a:gd name="connsiteY0" fmla="*/ 4055166 h 4055166"/>
              <a:gd name="connsiteX1" fmla="*/ 0 w 3962400"/>
              <a:gd name="connsiteY1" fmla="*/ 2398644 h 4055166"/>
              <a:gd name="connsiteX2" fmla="*/ 3962400 w 3962400"/>
              <a:gd name="connsiteY2" fmla="*/ 0 h 4055166"/>
              <a:gd name="connsiteX3" fmla="*/ 821635 w 3962400"/>
              <a:gd name="connsiteY3" fmla="*/ 4055166 h 405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4055166">
                <a:moveTo>
                  <a:pt x="821635" y="4055166"/>
                </a:moveTo>
                <a:lnTo>
                  <a:pt x="0" y="2398644"/>
                </a:lnTo>
                <a:lnTo>
                  <a:pt x="3962400" y="0"/>
                </a:lnTo>
                <a:lnTo>
                  <a:pt x="821635" y="40551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3" name="直線接點 22"/>
          <p:cNvCxnSpPr>
            <a:endCxn id="6" idx="4"/>
          </p:cNvCxnSpPr>
          <p:nvPr/>
        </p:nvCxnSpPr>
        <p:spPr>
          <a:xfrm rot="5400000">
            <a:off x="1635919" y="2182019"/>
            <a:ext cx="4068763" cy="313372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73" descr="wallpaper978_1024x76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970463"/>
            <a:ext cx="3686175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5572125" y="5000625"/>
            <a:ext cx="8572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粗行楷" pitchFamily="49" charset="-120"/>
              </a:rPr>
              <a:t>網絡</a:t>
            </a:r>
          </a:p>
        </p:txBody>
      </p:sp>
    </p:spTree>
    <p:extLst>
      <p:ext uri="{BB962C8B-B14F-4D97-AF65-F5344CB8AC3E}">
        <p14:creationId xmlns:p14="http://schemas.microsoft.com/office/powerpoint/2010/main" xmlns="" val="39526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548680"/>
            <a:ext cx="6202362" cy="1143000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143D68"/>
                </a:solidFill>
              </a:rPr>
              <a:t>志工門訓四大主軸</a:t>
            </a:r>
            <a:endParaRPr lang="fr-CA" altLang="zh-TW" dirty="0" smtClean="0">
              <a:solidFill>
                <a:srgbClr val="143D68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2324829"/>
            <a:ext cx="6202362" cy="28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zh-TW" altLang="en-US" sz="40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40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學期中的課輔</a:t>
            </a:r>
            <a:endParaRPr lang="en-US" altLang="zh-TW" sz="40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0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寒暑假閱讀營隊</a:t>
            </a:r>
            <a:endParaRPr lang="en-US" altLang="zh-TW" sz="40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0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file"/>
              </a:rPr>
              <a:t>體驗教育幹部訓練</a:t>
            </a:r>
            <a:endParaRPr lang="en-US" altLang="zh-TW" sz="40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四、校園豐收挑戰特會</a:t>
            </a:r>
          </a:p>
        </p:txBody>
      </p:sp>
    </p:spTree>
    <p:extLst>
      <p:ext uri="{BB962C8B-B14F-4D97-AF65-F5344CB8AC3E}">
        <p14:creationId xmlns:p14="http://schemas.microsoft.com/office/powerpoint/2010/main" xmlns="" val="28841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0" y="9026"/>
            <a:ext cx="5050135" cy="1143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143D68"/>
                </a:solidFill>
              </a:rPr>
              <a:t>課後輔導班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8" descr="PICT32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4291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SCF59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446588"/>
            <a:ext cx="321468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7" descr="PICT323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071563"/>
            <a:ext cx="50006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0" y="107156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粗行楷" pitchFamily="49" charset="-120"/>
              </a:rPr>
              <a:t>民雄靈糧堂</a:t>
            </a:r>
          </a:p>
        </p:txBody>
      </p:sp>
      <p:pic>
        <p:nvPicPr>
          <p:cNvPr id="10" name="圖片 3" descr="民雄金世界災區課後陪讀班門口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222750"/>
            <a:ext cx="35814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4643438" y="6273800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粗行楷" pitchFamily="49" charset="-120"/>
              </a:rPr>
              <a:t>金興村</a:t>
            </a:r>
          </a:p>
        </p:txBody>
      </p:sp>
      <p:pic>
        <p:nvPicPr>
          <p:cNvPr id="12" name="內容版面配置區 4" descr="IMGP662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000375"/>
            <a:ext cx="25574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6" descr="PICT072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18637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5" descr="PICT072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0" y="6273800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粗行楷" pitchFamily="49" charset="-120"/>
              </a:rPr>
              <a:t>東榮國小</a:t>
            </a:r>
          </a:p>
        </p:txBody>
      </p:sp>
    </p:spTree>
    <p:extLst>
      <p:ext uri="{BB962C8B-B14F-4D97-AF65-F5344CB8AC3E}">
        <p14:creationId xmlns:p14="http://schemas.microsoft.com/office/powerpoint/2010/main" xmlns="" val="375949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202362" cy="1143000"/>
          </a:xfrm>
        </p:spPr>
        <p:txBody>
          <a:bodyPr/>
          <a:lstStyle/>
          <a:p>
            <a:pPr algn="l" eaLnBrk="1" hangingPunct="1"/>
            <a:r>
              <a:rPr lang="zh-TW" altLang="en-US" dirty="0" smtClean="0">
                <a:solidFill>
                  <a:srgbClr val="143D68"/>
                </a:solidFill>
              </a:rPr>
              <a:t>金</a:t>
            </a:r>
            <a:r>
              <a:rPr lang="zh-TW" altLang="en-US" dirty="0">
                <a:solidFill>
                  <a:srgbClr val="143D68"/>
                </a:solidFill>
              </a:rPr>
              <a:t>世界聖誕嘉年華會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5" descr="DSC043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4790"/>
            <a:ext cx="504031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DSC043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0021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SC042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8098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DSC043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263"/>
            <a:ext cx="33845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9526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202362" cy="1143000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143D68"/>
                </a:solidFill>
              </a:rPr>
              <a:t>中正．嘉大</a:t>
            </a:r>
            <a:r>
              <a:rPr lang="fr-CA" altLang="zh-TW" dirty="0">
                <a:solidFill>
                  <a:srgbClr val="143D68"/>
                </a:solidFill>
              </a:rPr>
              <a:t>A.O.</a:t>
            </a:r>
            <a:r>
              <a:rPr lang="zh-TW" altLang="en-US" dirty="0">
                <a:solidFill>
                  <a:srgbClr val="143D68"/>
                </a:solidFill>
              </a:rPr>
              <a:t>社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4" descr="20090826興中二梯營隊大合照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071813"/>
            <a:ext cx="5048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內容版面配置區 9" descr="興中國小陳校長頒感謝狀給嘉大與中正兩校AO社2009暑期營隊志工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5191227" cy="27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42875" y="4500563"/>
            <a:ext cx="8572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粗行楷" pitchFamily="49" charset="-120"/>
              </a:rPr>
              <a:t>合</a:t>
            </a:r>
          </a:p>
        </p:txBody>
      </p:sp>
      <p:sp>
        <p:nvSpPr>
          <p:cNvPr id="9" name="矩形 8"/>
          <p:cNvSpPr/>
          <p:nvPr/>
        </p:nvSpPr>
        <p:spPr>
          <a:xfrm>
            <a:off x="1089025" y="4429125"/>
            <a:ext cx="6969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粗行楷" pitchFamily="49" charset="-120"/>
              </a:rPr>
              <a:t>作</a:t>
            </a:r>
            <a:endParaRPr kumimoji="0" lang="zh-TW" altLang="en-U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71688" y="4643438"/>
            <a:ext cx="6969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粗行楷" pitchFamily="49" charset="-120"/>
              </a:rPr>
              <a:t>無</a:t>
            </a:r>
            <a:endParaRPr kumimoji="0" lang="zh-TW" altLang="en-U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74963" y="4357688"/>
            <a:ext cx="6969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粗行楷" pitchFamily="49" charset="-120"/>
              </a:rPr>
              <a:t>間</a:t>
            </a:r>
            <a:endParaRPr kumimoji="0" lang="zh-TW" altLang="en-U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466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4" y="867122"/>
            <a:ext cx="3867223" cy="29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424" y="2339653"/>
            <a:ext cx="2971764" cy="222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SC028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851025"/>
            <a:ext cx="334327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SC028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372" y="233363"/>
            <a:ext cx="2807316" cy="21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複製 -DSC0449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45"/>
          <a:stretch/>
        </p:blipFill>
        <p:spPr bwMode="auto">
          <a:xfrm>
            <a:off x="3000375" y="4287391"/>
            <a:ext cx="3071813" cy="24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ICT22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071937"/>
            <a:ext cx="2946816" cy="250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GP0952精彩照片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79" y="4287391"/>
            <a:ext cx="3238973" cy="24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5976664" cy="1143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143D68"/>
                </a:solidFill>
              </a:rPr>
              <a:t>體驗生命</a:t>
            </a:r>
          </a:p>
        </p:txBody>
      </p:sp>
    </p:spTree>
    <p:extLst>
      <p:ext uri="{BB962C8B-B14F-4D97-AF65-F5344CB8AC3E}">
        <p14:creationId xmlns:p14="http://schemas.microsoft.com/office/powerpoint/2010/main" xmlns="" val="3189581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060848"/>
            <a:ext cx="648072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143D68"/>
                </a:solidFill>
              </a:rPr>
              <a:t>一代傳承一代的門訓模式</a:t>
            </a:r>
          </a:p>
        </p:txBody>
      </p:sp>
      <p:pic>
        <p:nvPicPr>
          <p:cNvPr id="1026" name="Picture 2" descr="E:\凱蒂\募款DM\circle拷貝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83" t="21717" b="23901"/>
          <a:stretch/>
        </p:blipFill>
        <p:spPr bwMode="auto">
          <a:xfrm>
            <a:off x="971600" y="3429000"/>
            <a:ext cx="7554926" cy="20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4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202362" cy="1143000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143D68"/>
                </a:solidFill>
              </a:rPr>
              <a:t>民雄的故事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7704" y="2420888"/>
            <a:ext cx="7092280" cy="4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年前教會光景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純做大學生工作，只有三個家庭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女傳道崩耗憂鬱，不斷與同工爭吵衝突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人數下降，聚會人數大小約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404664"/>
            <a:ext cx="5544616" cy="1143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143D68"/>
                </a:solidFill>
              </a:rPr>
              <a:t>門訓過程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8280920" cy="4584551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操兵</a:t>
            </a:r>
            <a:r>
              <a:rPr lang="en-US" altLang="zh-TW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每周固定課輔</a:t>
            </a:r>
            <a:endParaRPr lang="en-US" altLang="zh-TW" b="1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社團幹部培訓</a:t>
            </a:r>
            <a:r>
              <a:rPr lang="en-US" altLang="zh-TW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社團社課、寒暑假營隊規畫</a:t>
            </a:r>
            <a:endParaRPr lang="en-US" altLang="zh-TW" b="1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幹部團隊凝聚</a:t>
            </a:r>
            <a:r>
              <a:rPr lang="en-US" altLang="zh-TW" b="1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野外</a:t>
            </a:r>
            <a:r>
              <a:rPr lang="zh-TW" altLang="en-US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體驗教育幹部訓練</a:t>
            </a:r>
            <a:endParaRPr lang="en-US" altLang="zh-TW" b="1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宣教訓練</a:t>
            </a:r>
            <a:r>
              <a:rPr lang="en-US" altLang="zh-TW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校園豐收挑戰大會、天國文化特會</a:t>
            </a:r>
            <a:endParaRPr lang="en-US" altLang="zh-TW" b="1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</a:p>
          <a:p>
            <a:pPr marL="1793875" indent="-1793875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福音收割</a:t>
            </a:r>
            <a:r>
              <a:rPr lang="en-US" altLang="zh-TW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野外崇拜、小組牧養、慕道班、</a:t>
            </a:r>
            <a:r>
              <a:rPr lang="en-US" altLang="zh-TW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遇見神營會、受洗</a:t>
            </a:r>
            <a:endParaRPr lang="en-US" altLang="zh-TW" b="1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裝備訓練</a:t>
            </a:r>
            <a:r>
              <a:rPr lang="en-US" altLang="zh-TW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小組長、生命培訓學院、神學院</a:t>
            </a:r>
            <a:endParaRPr lang="en-US" altLang="zh-TW" b="1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9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60648"/>
            <a:ext cx="6202362" cy="1143000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143D68"/>
                </a:solidFill>
              </a:rPr>
              <a:t>這是一個</a:t>
            </a:r>
            <a:endParaRPr lang="fr-CA" altLang="zh-TW" dirty="0" smtClean="0">
              <a:solidFill>
                <a:srgbClr val="143D6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600200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可傳承</a:t>
            </a: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（志工有榜樣可效法）</a:t>
            </a:r>
            <a:endParaRPr lang="en-US" altLang="zh-TW" sz="28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可複製</a:t>
            </a: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（雲林一教會，有年輕人、有學校）</a:t>
            </a:r>
            <a:endParaRPr lang="en-US" altLang="zh-TW" sz="28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在地化</a:t>
            </a: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（青少年回流服務）</a:t>
            </a:r>
            <a:endParaRPr lang="en-US" altLang="zh-TW" sz="28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合趨勢</a:t>
            </a: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（十二年國教及大學志願服務學習）</a:t>
            </a:r>
            <a:endParaRPr lang="en-US" altLang="zh-TW" sz="28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結合福音契機的宣教策略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xmlns="" val="29740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74638"/>
            <a:ext cx="7020272" cy="1143000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143D68"/>
                </a:solidFill>
              </a:rPr>
              <a:t>困境</a:t>
            </a:r>
            <a:r>
              <a:rPr lang="zh-TW" altLang="en-US" dirty="0" smtClean="0">
                <a:solidFill>
                  <a:srgbClr val="143D68"/>
                </a:solidFill>
              </a:rPr>
              <a:t>－</a:t>
            </a:r>
            <a:r>
              <a:rPr lang="en-US" altLang="zh-TW" dirty="0" smtClean="0">
                <a:solidFill>
                  <a:srgbClr val="143D68"/>
                </a:solidFill>
              </a:rPr>
              <a:t/>
            </a:r>
            <a:br>
              <a:rPr lang="en-US" altLang="zh-TW" dirty="0" smtClean="0">
                <a:solidFill>
                  <a:srgbClr val="143D68"/>
                </a:solidFill>
              </a:rPr>
            </a:br>
            <a:r>
              <a:rPr lang="zh-TW" altLang="en-US" dirty="0" smtClean="0">
                <a:solidFill>
                  <a:srgbClr val="143D68"/>
                </a:solidFill>
              </a:rPr>
              <a:t>大</a:t>
            </a:r>
            <a:r>
              <a:rPr lang="zh-TW" altLang="en-US" dirty="0">
                <a:solidFill>
                  <a:srgbClr val="143D68"/>
                </a:solidFill>
              </a:rPr>
              <a:t>環境惡劣，城鄉差距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1600200"/>
            <a:ext cx="6696744" cy="49971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１</a:t>
            </a:r>
            <a:r>
              <a:rPr lang="en-US" altLang="zh-TW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社青找工作不易，人才外流大城市</a:t>
            </a:r>
            <a:endParaRPr lang="en-US" altLang="zh-TW" sz="28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畢業生民雄之友網絡，教會如</a:t>
            </a:r>
            <a:r>
              <a:rPr lang="zh-TW" altLang="en-US" sz="2800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煙火發射器</a:t>
            </a:r>
            <a:endParaRPr lang="en-US" altLang="zh-TW" sz="2800" b="1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２</a:t>
            </a:r>
            <a:r>
              <a:rPr lang="en-US" altLang="zh-TW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所得偏低，教會經濟力弱</a:t>
            </a:r>
            <a:endParaRPr lang="en-US" altLang="zh-TW" sz="28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 尚在努力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9160" y="2758995"/>
            <a:ext cx="3310253" cy="226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58995"/>
            <a:ext cx="3008297" cy="226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07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14959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chemeClr val="bg1"/>
                </a:solidFill>
              </a:rPr>
              <a:t>謝謝指教</a:t>
            </a:r>
            <a:endParaRPr lang="fr-CA" altLang="zh-TW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56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332656"/>
            <a:ext cx="5178126" cy="2434282"/>
          </a:xfrm>
        </p:spPr>
        <p:txBody>
          <a:bodyPr/>
          <a:lstStyle/>
          <a:p>
            <a:pPr algn="l" eaLnBrk="1" hangingPunct="1"/>
            <a:r>
              <a:rPr lang="zh-TW" altLang="en-US" sz="3600" dirty="0">
                <a:solidFill>
                  <a:srgbClr val="143D68"/>
                </a:solidFill>
              </a:rPr>
              <a:t>上帝用超過十個印證</a:t>
            </a:r>
            <a:r>
              <a:rPr lang="zh-TW" altLang="en-US" sz="3600" dirty="0" smtClean="0">
                <a:solidFill>
                  <a:srgbClr val="143D68"/>
                </a:solidFill>
              </a:rPr>
              <a:t>，</a:t>
            </a:r>
            <a:r>
              <a:rPr lang="en-US" altLang="zh-TW" sz="3600" dirty="0" smtClean="0">
                <a:solidFill>
                  <a:srgbClr val="143D68"/>
                </a:solidFill>
              </a:rPr>
              <a:t/>
            </a:r>
            <a:br>
              <a:rPr lang="en-US" altLang="zh-TW" sz="3600" dirty="0" smtClean="0">
                <a:solidFill>
                  <a:srgbClr val="143D68"/>
                </a:solidFill>
              </a:rPr>
            </a:br>
            <a:r>
              <a:rPr lang="zh-TW" altLang="en-US" sz="3600" dirty="0" smtClean="0">
                <a:solidFill>
                  <a:srgbClr val="143D68"/>
                </a:solidFill>
              </a:rPr>
              <a:t>從台北</a:t>
            </a:r>
            <a:r>
              <a:rPr lang="zh-TW" altLang="en-US" sz="3600" dirty="0">
                <a:solidFill>
                  <a:srgbClr val="143D68"/>
                </a:solidFill>
              </a:rPr>
              <a:t>調到民雄</a:t>
            </a:r>
            <a:br>
              <a:rPr lang="zh-TW" altLang="en-US" sz="3600" dirty="0">
                <a:solidFill>
                  <a:srgbClr val="143D68"/>
                </a:solidFill>
              </a:rPr>
            </a:br>
            <a:r>
              <a:rPr lang="zh-TW" altLang="en-US" sz="3600" dirty="0">
                <a:solidFill>
                  <a:srgbClr val="143D68"/>
                </a:solidFill>
              </a:rPr>
              <a:t>從城市到鄉村</a:t>
            </a:r>
            <a:r>
              <a:rPr lang="zh-TW" altLang="en-US" sz="3600" dirty="0" smtClean="0">
                <a:solidFill>
                  <a:srgbClr val="143D68"/>
                </a:solidFill>
              </a:rPr>
              <a:t>，</a:t>
            </a:r>
            <a:r>
              <a:rPr lang="en-US" altLang="zh-TW" sz="3600" dirty="0" smtClean="0">
                <a:solidFill>
                  <a:srgbClr val="143D68"/>
                </a:solidFill>
              </a:rPr>
              <a:t/>
            </a:r>
            <a:br>
              <a:rPr lang="en-US" altLang="zh-TW" sz="3600" dirty="0" smtClean="0">
                <a:solidFill>
                  <a:srgbClr val="143D68"/>
                </a:solidFill>
              </a:rPr>
            </a:br>
            <a:r>
              <a:rPr lang="zh-TW" altLang="en-US" sz="3600" dirty="0" smtClean="0">
                <a:solidFill>
                  <a:srgbClr val="143D68"/>
                </a:solidFill>
              </a:rPr>
              <a:t>經歷</a:t>
            </a:r>
            <a:r>
              <a:rPr lang="zh-TW" altLang="en-US" sz="3600" dirty="0">
                <a:solidFill>
                  <a:srgbClr val="143D68"/>
                </a:solidFill>
              </a:rPr>
              <a:t>文化震憾破碎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7704" y="3429000"/>
            <a:ext cx="6984776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上帝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徹底將我們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打敗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聚會人數多寡、奉獻多少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業績壓力魔咒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的迷失中扭轉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尋求適合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在地特色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的教會宣教模式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032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202362" cy="1143000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143D68"/>
                </a:solidFill>
              </a:rPr>
              <a:t>教會異象</a:t>
            </a:r>
            <a:r>
              <a:rPr lang="en-US" altLang="zh-TW" dirty="0">
                <a:solidFill>
                  <a:srgbClr val="143D68"/>
                </a:solidFill>
              </a:rPr>
              <a:t>—</a:t>
            </a:r>
            <a:r>
              <a:rPr lang="zh-TW" altLang="en-US" dirty="0">
                <a:solidFill>
                  <a:srgbClr val="143D68"/>
                </a:solidFill>
              </a:rPr>
              <a:t>教會是橋梁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600200"/>
            <a:ext cx="7272808" cy="5257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　　　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　　 </a:t>
            </a:r>
            <a:r>
              <a:rPr lang="zh-TW" altLang="en-US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</a:t>
            </a:r>
            <a:endParaRPr lang="en-US" altLang="zh-TW" sz="9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9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8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外界資源</a:t>
            </a:r>
            <a:r>
              <a:rPr lang="zh-TW" altLang="en-US" sz="7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7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 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8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</a:t>
            </a:r>
            <a:r>
              <a:rPr lang="zh-TW" altLang="en-US" sz="5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en-US" altLang="zh-TW" sz="28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</a:p>
        </p:txBody>
      </p:sp>
      <p:pic>
        <p:nvPicPr>
          <p:cNvPr id="4" name="Picture 2" descr="MC90038719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0908"/>
            <a:ext cx="6515646" cy="26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556792"/>
            <a:ext cx="6264696" cy="1944216"/>
          </a:xfrm>
        </p:spPr>
        <p:txBody>
          <a:bodyPr/>
          <a:lstStyle/>
          <a:p>
            <a:pPr algn="l" eaLnBrk="1" hangingPunct="1"/>
            <a:r>
              <a:rPr lang="zh-TW" altLang="en-US" sz="3600" dirty="0">
                <a:solidFill>
                  <a:srgbClr val="143D68"/>
                </a:solidFill>
              </a:rPr>
              <a:t>教會特色</a:t>
            </a:r>
            <a:r>
              <a:rPr lang="zh-TW" altLang="en-US" sz="3600" dirty="0" smtClean="0">
                <a:solidFill>
                  <a:srgbClr val="143D68"/>
                </a:solidFill>
              </a:rPr>
              <a:t>：</a:t>
            </a:r>
            <a:r>
              <a:rPr lang="en-US" altLang="zh-TW" sz="3600" dirty="0" smtClean="0">
                <a:solidFill>
                  <a:srgbClr val="143D68"/>
                </a:solidFill>
              </a:rPr>
              <a:t/>
            </a:r>
            <a:br>
              <a:rPr lang="en-US" altLang="zh-TW" sz="3600" dirty="0" smtClean="0">
                <a:solidFill>
                  <a:srgbClr val="143D68"/>
                </a:solidFill>
              </a:rPr>
            </a:br>
            <a:r>
              <a:rPr lang="zh-TW" altLang="en-US" sz="3600" dirty="0" smtClean="0">
                <a:solidFill>
                  <a:srgbClr val="143D68"/>
                </a:solidFill>
              </a:rPr>
              <a:t>大學</a:t>
            </a:r>
            <a:r>
              <a:rPr lang="zh-TW" altLang="en-US" sz="3600" dirty="0">
                <a:solidFill>
                  <a:srgbClr val="143D68"/>
                </a:solidFill>
              </a:rPr>
              <a:t>城年輕化教會的宣教模式</a:t>
            </a:r>
            <a:br>
              <a:rPr lang="zh-TW" altLang="en-US" sz="3600" dirty="0">
                <a:solidFill>
                  <a:srgbClr val="143D68"/>
                </a:solidFill>
              </a:rPr>
            </a:br>
            <a:r>
              <a:rPr lang="zh-TW" altLang="en-US" sz="3600" dirty="0">
                <a:solidFill>
                  <a:srgbClr val="143D68"/>
                </a:solidFill>
              </a:rPr>
              <a:t>大學志願服務宣教模式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89040"/>
            <a:ext cx="8229600" cy="264033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72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</a:t>
            </a:r>
            <a:r>
              <a:rPr lang="zh-TW" altLang="en-US" sz="7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</a:t>
            </a:r>
            <a:r>
              <a:rPr lang="zh-TW" altLang="en-US" sz="6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→基督徒→同工→門徒→傳道人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125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zh-TW" smtClean="0">
                <a:solidFill>
                  <a:srgbClr val="143D68"/>
                </a:solidFill>
                <a:ea typeface="新細明體" pitchFamily="18" charset="-120"/>
              </a:rPr>
              <a:t>Title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 descr="J:\掃描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950"/>
            <a:ext cx="8892480" cy="66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510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692696"/>
            <a:ext cx="6202362" cy="1143000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143D68"/>
                </a:solidFill>
              </a:rPr>
              <a:t>運作方式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3201" y="2636912"/>
            <a:ext cx="7093295" cy="32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3600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36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教會青年在所屬大學成立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服務性</a:t>
            </a:r>
            <a:r>
              <a:rPr lang="zh-TW" altLang="en-US" sz="36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社團，吸引熱血</a:t>
            </a:r>
            <a:r>
              <a:rPr lang="zh-TW" altLang="en-US" sz="3600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愛心　青年，招收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基督徒</a:t>
            </a:r>
            <a:r>
              <a:rPr lang="zh-TW" altLang="en-US" sz="36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，投入　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志願服務</a:t>
            </a:r>
            <a:r>
              <a:rPr lang="zh-TW" altLang="en-US" sz="3600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rgbClr val="143D6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7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203848" y="1916832"/>
            <a:ext cx="3114750" cy="3737701"/>
            <a:chOff x="3203848" y="1916832"/>
            <a:chExt cx="3114750" cy="3737701"/>
          </a:xfrm>
        </p:grpSpPr>
        <p:sp>
          <p:nvSpPr>
            <p:cNvPr id="19" name="橢圓 18"/>
            <p:cNvSpPr/>
            <p:nvPr/>
          </p:nvSpPr>
          <p:spPr>
            <a:xfrm>
              <a:off x="3203848" y="1916832"/>
              <a:ext cx="3114750" cy="37377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197488" y="2175247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solidFill>
                    <a:srgbClr val="143D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基督徒</a:t>
              </a:r>
              <a:endParaRPr lang="zh-TW" altLang="en-US" sz="2400" dirty="0">
                <a:solidFill>
                  <a:srgbClr val="143D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91880" y="462351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solidFill>
                    <a:srgbClr val="143D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基督徒</a:t>
              </a:r>
              <a:endParaRPr lang="zh-TW" altLang="en-US" sz="2400" dirty="0">
                <a:solidFill>
                  <a:srgbClr val="143D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976172" y="462351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solidFill>
                    <a:srgbClr val="143D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基督徒</a:t>
              </a:r>
              <a:endParaRPr lang="zh-TW" altLang="en-US" sz="2400" dirty="0">
                <a:solidFill>
                  <a:srgbClr val="143D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74638"/>
            <a:ext cx="7092280" cy="1143000"/>
          </a:xfrm>
        </p:spPr>
        <p:txBody>
          <a:bodyPr/>
          <a:lstStyle/>
          <a:p>
            <a:pPr algn="l" eaLnBrk="1" hangingPunct="1"/>
            <a:r>
              <a:rPr lang="zh-TW" altLang="en-US" b="1" dirty="0">
                <a:solidFill>
                  <a:srgbClr val="7030A0"/>
                </a:solidFill>
              </a:rPr>
              <a:t>門訓前期：</a:t>
            </a:r>
            <a:r>
              <a:rPr lang="en-US" altLang="zh-TW" dirty="0">
                <a:solidFill>
                  <a:srgbClr val="143D68"/>
                </a:solidFill>
              </a:rPr>
              <a:t/>
            </a:r>
            <a:br>
              <a:rPr lang="en-US" altLang="zh-TW" dirty="0">
                <a:solidFill>
                  <a:srgbClr val="143D68"/>
                </a:solidFill>
              </a:rPr>
            </a:br>
            <a:r>
              <a:rPr lang="zh-TW" altLang="en-US" sz="4000" dirty="0">
                <a:solidFill>
                  <a:srgbClr val="143D68"/>
                </a:solidFill>
              </a:rPr>
              <a:t>陪伴服務</a:t>
            </a:r>
            <a:r>
              <a:rPr lang="zh-TW" altLang="en-US" sz="2800" b="1" dirty="0">
                <a:solidFill>
                  <a:srgbClr val="143D68"/>
                </a:solidFill>
              </a:rPr>
              <a:t>→</a:t>
            </a:r>
            <a:r>
              <a:rPr lang="zh-TW" altLang="en-US" sz="4000" dirty="0">
                <a:solidFill>
                  <a:srgbClr val="143D68"/>
                </a:solidFill>
              </a:rPr>
              <a:t>建立關係</a:t>
            </a:r>
            <a:r>
              <a:rPr lang="zh-TW" altLang="en-US" sz="2800" b="1" dirty="0">
                <a:solidFill>
                  <a:srgbClr val="143D68"/>
                </a:solidFill>
              </a:rPr>
              <a:t>→</a:t>
            </a:r>
            <a:r>
              <a:rPr lang="zh-TW" altLang="en-US" sz="4000" dirty="0">
                <a:solidFill>
                  <a:srgbClr val="143D68"/>
                </a:solidFill>
              </a:rPr>
              <a:t>福音行動</a:t>
            </a:r>
            <a:endParaRPr lang="fr-CA" altLang="zh-TW" sz="4000" dirty="0" smtClean="0">
              <a:solidFill>
                <a:srgbClr val="143D68"/>
              </a:solidFill>
              <a:latin typeface="Calibri" pitchFamily="34" charset="0"/>
              <a:ea typeface="新細明體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922846" y="2794844"/>
            <a:ext cx="1688760" cy="1942074"/>
            <a:chOff x="3922846" y="2794844"/>
            <a:chExt cx="1688760" cy="1942074"/>
          </a:xfrm>
        </p:grpSpPr>
        <p:sp>
          <p:nvSpPr>
            <p:cNvPr id="20" name="橢圓 19"/>
            <p:cNvSpPr/>
            <p:nvPr/>
          </p:nvSpPr>
          <p:spPr>
            <a:xfrm>
              <a:off x="3922846" y="2794844"/>
              <a:ext cx="1688760" cy="194207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961596" y="3258049"/>
              <a:ext cx="16209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143D68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志工</a:t>
              </a:r>
              <a:endParaRPr lang="en-US" altLang="zh-TW" sz="3200" b="1" dirty="0">
                <a:solidFill>
                  <a:srgbClr val="143D68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800" dirty="0">
                  <a:solidFill>
                    <a:srgbClr val="143D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志願</a:t>
              </a:r>
              <a:r>
                <a:rPr lang="zh-TW" altLang="en-US" sz="2800" dirty="0" smtClean="0">
                  <a:solidFill>
                    <a:srgbClr val="143D6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endParaRPr lang="zh-TW" altLang="en-US" sz="2800" dirty="0">
                <a:solidFill>
                  <a:srgbClr val="143D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222838" y="1660428"/>
            <a:ext cx="2433699" cy="1624557"/>
            <a:chOff x="5004048" y="1516412"/>
            <a:chExt cx="2433699" cy="1624557"/>
          </a:xfrm>
        </p:grpSpPr>
        <p:cxnSp>
          <p:nvCxnSpPr>
            <p:cNvPr id="24" name="直線單箭頭接點 23"/>
            <p:cNvCxnSpPr/>
            <p:nvPr/>
          </p:nvCxnSpPr>
          <p:spPr>
            <a:xfrm flipV="1">
              <a:off x="5004048" y="2039632"/>
              <a:ext cx="1095760" cy="1101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5611606" y="151641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邀進小組</a:t>
              </a:r>
              <a:endPara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979712" y="1932057"/>
            <a:ext cx="2217776" cy="1644552"/>
            <a:chOff x="1979712" y="1932057"/>
            <a:chExt cx="2217776" cy="1644552"/>
          </a:xfrm>
        </p:grpSpPr>
        <p:cxnSp>
          <p:nvCxnSpPr>
            <p:cNvPr id="21" name="直線單箭頭接點 20"/>
            <p:cNvCxnSpPr/>
            <p:nvPr/>
          </p:nvCxnSpPr>
          <p:spPr>
            <a:xfrm flipH="1" flipV="1">
              <a:off x="3131840" y="2590585"/>
              <a:ext cx="1065648" cy="98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1979712" y="19320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福音聚會</a:t>
              </a:r>
              <a:endPara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517180" y="3622394"/>
            <a:ext cx="3543880" cy="584775"/>
            <a:chOff x="5436096" y="3622394"/>
            <a:chExt cx="3543880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6743466" y="3622394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遇見神營會</a:t>
              </a:r>
              <a:endPara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9" name="直線單箭頭接點 28"/>
            <p:cNvCxnSpPr/>
            <p:nvPr/>
          </p:nvCxnSpPr>
          <p:spPr>
            <a:xfrm>
              <a:off x="5436096" y="3861048"/>
              <a:ext cx="13681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群組 7"/>
          <p:cNvGrpSpPr/>
          <p:nvPr/>
        </p:nvGrpSpPr>
        <p:grpSpPr>
          <a:xfrm>
            <a:off x="4788024" y="4437112"/>
            <a:ext cx="1977749" cy="2168951"/>
            <a:chOff x="4788024" y="4437112"/>
            <a:chExt cx="1977749" cy="2168951"/>
          </a:xfrm>
        </p:grpSpPr>
        <p:sp>
          <p:nvSpPr>
            <p:cNvPr id="27" name="文字方塊 26"/>
            <p:cNvSpPr txBox="1"/>
            <p:nvPr/>
          </p:nvSpPr>
          <p:spPr>
            <a:xfrm>
              <a:off x="4939632" y="602128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主日崇拜</a:t>
              </a:r>
              <a:endPara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0" name="直線單箭頭接點 29"/>
            <p:cNvCxnSpPr/>
            <p:nvPr/>
          </p:nvCxnSpPr>
          <p:spPr>
            <a:xfrm>
              <a:off x="4788024" y="4437112"/>
              <a:ext cx="504056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090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202362" cy="1143000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143D68"/>
                </a:solidFill>
              </a:rPr>
              <a:t>志工來源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484784"/>
            <a:ext cx="709228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大學志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</a:t>
            </a:r>
            <a:endParaRPr lang="en-US" altLang="zh-TW" sz="40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Ａ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Ｏ社服務性社團（中正、嘉大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留住志工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大學通識中心服務學習點選，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不是做完就結束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訣竅</a:t>
            </a:r>
            <a:r>
              <a:rPr lang="en-US" altLang="zh-TW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牧師要擔任社團指導老師</a:t>
            </a:r>
            <a:endParaRPr lang="en-US" altLang="zh-TW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建立團隊：學長姊帶學弟妹</a:t>
            </a:r>
            <a:endParaRPr lang="en-US" altLang="zh-TW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關心每次福音聚會出席情況</a:t>
            </a:r>
            <a:r>
              <a:rPr lang="en-US" altLang="zh-TW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牧養</a:t>
            </a:r>
            <a:r>
              <a:rPr lang="en-US" altLang="zh-TW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xmlns="" val="22179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484</Words>
  <Application>Microsoft Office PowerPoint</Application>
  <PresentationFormat>如螢幕大小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Modèle par défaut</vt:lpstr>
      <vt:lpstr>大學志願服務學習模式</vt:lpstr>
      <vt:lpstr>民雄的故事</vt:lpstr>
      <vt:lpstr>上帝用超過十個印證， 從台北調到民雄 從城市到鄉村， 經歷文化震憾破碎</vt:lpstr>
      <vt:lpstr>教會異象—教會是橋梁</vt:lpstr>
      <vt:lpstr>教會特色： 大學城年輕化教會的宣教模式 大學志願服務宣教模式</vt:lpstr>
      <vt:lpstr>Title</vt:lpstr>
      <vt:lpstr>運作方式</vt:lpstr>
      <vt:lpstr>門訓前期： 陪伴服務→建立關係→福音行動</vt:lpstr>
      <vt:lpstr>志工來源</vt:lpstr>
      <vt:lpstr>2012嘉大AO幹部經歷小組牧養屬靈認領表</vt:lpstr>
      <vt:lpstr>投影片 11</vt:lpstr>
      <vt:lpstr>志工服務項目</vt:lpstr>
      <vt:lpstr>Title</vt:lpstr>
      <vt:lpstr>志工門訓四大主軸</vt:lpstr>
      <vt:lpstr>課後輔導班</vt:lpstr>
      <vt:lpstr>金世界聖誕嘉年華會</vt:lpstr>
      <vt:lpstr>中正．嘉大A.O.社</vt:lpstr>
      <vt:lpstr>體驗生命</vt:lpstr>
      <vt:lpstr>一代傳承一代的門訓模式</vt:lpstr>
      <vt:lpstr>門訓過程</vt:lpstr>
      <vt:lpstr>這是一個</vt:lpstr>
      <vt:lpstr>困境－ 大環境惡劣，城鄉差距</vt:lpstr>
      <vt:lpstr>謝謝指教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Ric</dc:creator>
  <cp:lastModifiedBy>user</cp:lastModifiedBy>
  <cp:revision>30</cp:revision>
  <dcterms:created xsi:type="dcterms:W3CDTF">2008-05-06T17:35:57Z</dcterms:created>
  <dcterms:modified xsi:type="dcterms:W3CDTF">2014-05-25T22:53:10Z</dcterms:modified>
</cp:coreProperties>
</file>