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96" r:id="rId3"/>
    <p:sldId id="294" r:id="rId4"/>
    <p:sldId id="295" r:id="rId5"/>
    <p:sldId id="274" r:id="rId6"/>
    <p:sldId id="275" r:id="rId7"/>
    <p:sldId id="303" r:id="rId8"/>
    <p:sldId id="301" r:id="rId9"/>
    <p:sldId id="302" r:id="rId10"/>
    <p:sldId id="307" r:id="rId11"/>
    <p:sldId id="276" r:id="rId12"/>
    <p:sldId id="277" r:id="rId13"/>
    <p:sldId id="278" r:id="rId14"/>
    <p:sldId id="280" r:id="rId15"/>
    <p:sldId id="281" r:id="rId16"/>
    <p:sldId id="282" r:id="rId17"/>
    <p:sldId id="283" r:id="rId18"/>
    <p:sldId id="290" r:id="rId19"/>
    <p:sldId id="291" r:id="rId20"/>
    <p:sldId id="309" r:id="rId21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nrongji" initials="pan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4-02T10:27:45.004" idx="2">
    <p:pos x="553" y="3251"/>
    <p:text>德國教育/求學經驗/高等教育的省思
專業/服務學習
方向/方法</p:text>
  </p:cm>
  <p:cm authorId="0" dt="2013-04-02T10:45:05.496" idx="3">
    <p:pos x="10" y="10"/>
    <p:text>學習背景的反思//教育工作者的反思
教育工作者-各層級的教育銜接/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4-02T10:31:19.197" idx="1">
    <p:pos x="10" y="10"/>
    <p:text>教學/研究議題
生命教育
家庭教育/家庭生活教育
新住民與多元文化
服務學習的方法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A1996-B509-4616-8528-D329D8E315EE}" type="doc">
      <dgm:prSet loTypeId="urn:microsoft.com/office/officeart/2005/8/layout/pyramid4" loCatId="relationship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549030C6-CBEB-457E-B9C6-5104FBFC107A}">
      <dgm:prSet phldrT="[文字]"/>
      <dgm:spPr/>
      <dgm:t>
        <a:bodyPr/>
        <a:lstStyle/>
        <a:p>
          <a:r>
            <a:rPr lang="zh-TW" altLang="en-US" dirty="0" smtClean="0"/>
            <a:t>學生</a:t>
          </a:r>
          <a:r>
            <a:rPr lang="en-US" altLang="zh-TW" dirty="0" smtClean="0"/>
            <a:t>(Student)</a:t>
          </a:r>
          <a:endParaRPr lang="zh-TW" altLang="en-US" dirty="0"/>
        </a:p>
      </dgm:t>
    </dgm:pt>
    <dgm:pt modelId="{B837D07A-4AF3-4558-8348-9856742922DE}" type="parTrans" cxnId="{5A140E65-3CBC-442A-AD06-70DC05A39985}">
      <dgm:prSet/>
      <dgm:spPr/>
      <dgm:t>
        <a:bodyPr/>
        <a:lstStyle/>
        <a:p>
          <a:endParaRPr lang="zh-TW" altLang="en-US"/>
        </a:p>
      </dgm:t>
    </dgm:pt>
    <dgm:pt modelId="{20E6AD56-B69B-4630-8951-987CE53CC4D4}" type="sibTrans" cxnId="{5A140E65-3CBC-442A-AD06-70DC05A39985}">
      <dgm:prSet/>
      <dgm:spPr/>
      <dgm:t>
        <a:bodyPr/>
        <a:lstStyle/>
        <a:p>
          <a:endParaRPr lang="zh-TW" altLang="en-US"/>
        </a:p>
      </dgm:t>
    </dgm:pt>
    <dgm:pt modelId="{765840D2-2640-4521-9B5D-DC6B3968E0FB}">
      <dgm:prSet phldrT="[文字]"/>
      <dgm:spPr/>
      <dgm:t>
        <a:bodyPr/>
        <a:lstStyle/>
        <a:p>
          <a:r>
            <a:rPr lang="zh-TW" altLang="en-US" dirty="0" smtClean="0"/>
            <a:t>系所</a:t>
          </a:r>
          <a:r>
            <a:rPr lang="en-US" altLang="zh-TW" dirty="0" smtClean="0"/>
            <a:t>(Faculty)</a:t>
          </a:r>
          <a:endParaRPr lang="zh-TW" altLang="en-US" dirty="0"/>
        </a:p>
      </dgm:t>
    </dgm:pt>
    <dgm:pt modelId="{0353046A-AC26-4441-A7FD-F6595E0071A1}" type="parTrans" cxnId="{41D3B07A-6EB9-4173-BA93-294636BE85C7}">
      <dgm:prSet/>
      <dgm:spPr/>
      <dgm:t>
        <a:bodyPr/>
        <a:lstStyle/>
        <a:p>
          <a:endParaRPr lang="zh-TW" altLang="en-US"/>
        </a:p>
      </dgm:t>
    </dgm:pt>
    <dgm:pt modelId="{E5312B00-0A4A-40CE-8DBD-5FFFFEC341CF}" type="sibTrans" cxnId="{41D3B07A-6EB9-4173-BA93-294636BE85C7}">
      <dgm:prSet/>
      <dgm:spPr/>
      <dgm:t>
        <a:bodyPr/>
        <a:lstStyle/>
        <a:p>
          <a:endParaRPr lang="zh-TW" altLang="en-US"/>
        </a:p>
      </dgm:t>
    </dgm:pt>
    <dgm:pt modelId="{C2BDC94D-B78D-4B46-8ADA-3838015F083E}">
      <dgm:prSet phldrT="[文字]"/>
      <dgm:spPr/>
      <dgm:t>
        <a:bodyPr/>
        <a:lstStyle/>
        <a:p>
          <a:r>
            <a:rPr lang="zh-TW" altLang="en-US" dirty="0" smtClean="0"/>
            <a:t>服務學習</a:t>
          </a:r>
          <a:r>
            <a:rPr lang="en-US" altLang="zh-TW" dirty="0" smtClean="0"/>
            <a:t>(S-L)</a:t>
          </a:r>
          <a:endParaRPr lang="zh-TW" altLang="en-US" dirty="0"/>
        </a:p>
      </dgm:t>
    </dgm:pt>
    <dgm:pt modelId="{31C8A289-6FE6-4E12-B475-837697C35A13}" type="parTrans" cxnId="{2A513552-9BF2-4C8F-8D0F-99DC72D99289}">
      <dgm:prSet/>
      <dgm:spPr/>
      <dgm:t>
        <a:bodyPr/>
        <a:lstStyle/>
        <a:p>
          <a:endParaRPr lang="zh-TW" altLang="en-US"/>
        </a:p>
      </dgm:t>
    </dgm:pt>
    <dgm:pt modelId="{1AEABD12-BDEE-4AC3-B3C1-05CE6BC6A4C8}" type="sibTrans" cxnId="{2A513552-9BF2-4C8F-8D0F-99DC72D99289}">
      <dgm:prSet/>
      <dgm:spPr/>
      <dgm:t>
        <a:bodyPr/>
        <a:lstStyle/>
        <a:p>
          <a:endParaRPr lang="zh-TW" altLang="en-US"/>
        </a:p>
      </dgm:t>
    </dgm:pt>
    <dgm:pt modelId="{2EC6FB4D-B5E5-4E4D-98AB-C9D299838054}">
      <dgm:prSet phldrT="[文字]"/>
      <dgm:spPr/>
      <dgm:t>
        <a:bodyPr/>
        <a:lstStyle/>
        <a:p>
          <a:r>
            <a:rPr lang="zh-TW" altLang="en-US" dirty="0" smtClean="0"/>
            <a:t>社區</a:t>
          </a:r>
          <a:r>
            <a:rPr lang="en-US" altLang="zh-TW" dirty="0" smtClean="0"/>
            <a:t>/</a:t>
          </a:r>
          <a:r>
            <a:rPr lang="zh-TW" altLang="en-US" dirty="0" smtClean="0"/>
            <a:t>機構</a:t>
          </a:r>
          <a:r>
            <a:rPr lang="en-US" altLang="zh-TW" dirty="0" smtClean="0"/>
            <a:t>(Agency)</a:t>
          </a:r>
          <a:endParaRPr lang="zh-TW" altLang="en-US" dirty="0"/>
        </a:p>
      </dgm:t>
    </dgm:pt>
    <dgm:pt modelId="{1AB51EF9-E635-492A-BDF0-0A0FDCE20583}" type="parTrans" cxnId="{DCE87BF4-C968-4DA0-B2BF-CDDCCD0CA913}">
      <dgm:prSet/>
      <dgm:spPr/>
      <dgm:t>
        <a:bodyPr/>
        <a:lstStyle/>
        <a:p>
          <a:endParaRPr lang="zh-TW" altLang="en-US"/>
        </a:p>
      </dgm:t>
    </dgm:pt>
    <dgm:pt modelId="{94254A8C-9449-4B62-A59B-F619FE00BFCE}" type="sibTrans" cxnId="{DCE87BF4-C968-4DA0-B2BF-CDDCCD0CA913}">
      <dgm:prSet/>
      <dgm:spPr/>
      <dgm:t>
        <a:bodyPr/>
        <a:lstStyle/>
        <a:p>
          <a:endParaRPr lang="zh-TW" altLang="en-US"/>
        </a:p>
      </dgm:t>
    </dgm:pt>
    <dgm:pt modelId="{8407EE2F-82F7-464B-998D-52F7501763D7}" type="pres">
      <dgm:prSet presAssocID="{D78A1996-B509-4616-8528-D329D8E315E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B56707E-C7B0-431C-99A2-37F0210F001C}" type="pres">
      <dgm:prSet presAssocID="{D78A1996-B509-4616-8528-D329D8E315E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AE9CD5-8D26-4DF2-A015-1128970D819D}" type="pres">
      <dgm:prSet presAssocID="{D78A1996-B509-4616-8528-D329D8E315E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29B492-4767-4634-8F77-5050976F3A87}" type="pres">
      <dgm:prSet presAssocID="{D78A1996-B509-4616-8528-D329D8E315E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D72DE9-BC13-43BC-9C96-6A77BCBE2EF2}" type="pres">
      <dgm:prSet presAssocID="{D78A1996-B509-4616-8528-D329D8E315E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51A19D7-8218-4D6B-81FF-A385EC3C0187}" type="presOf" srcId="{D78A1996-B509-4616-8528-D329D8E315EE}" destId="{8407EE2F-82F7-464B-998D-52F7501763D7}" srcOrd="0" destOrd="0" presId="urn:microsoft.com/office/officeart/2005/8/layout/pyramid4"/>
    <dgm:cxn modelId="{5A140E65-3CBC-442A-AD06-70DC05A39985}" srcId="{D78A1996-B509-4616-8528-D329D8E315EE}" destId="{549030C6-CBEB-457E-B9C6-5104FBFC107A}" srcOrd="0" destOrd="0" parTransId="{B837D07A-4AF3-4558-8348-9856742922DE}" sibTransId="{20E6AD56-B69B-4630-8951-987CE53CC4D4}"/>
    <dgm:cxn modelId="{2A513552-9BF2-4C8F-8D0F-99DC72D99289}" srcId="{D78A1996-B509-4616-8528-D329D8E315EE}" destId="{C2BDC94D-B78D-4B46-8ADA-3838015F083E}" srcOrd="2" destOrd="0" parTransId="{31C8A289-6FE6-4E12-B475-837697C35A13}" sibTransId="{1AEABD12-BDEE-4AC3-B3C1-05CE6BC6A4C8}"/>
    <dgm:cxn modelId="{41D3B07A-6EB9-4173-BA93-294636BE85C7}" srcId="{D78A1996-B509-4616-8528-D329D8E315EE}" destId="{765840D2-2640-4521-9B5D-DC6B3968E0FB}" srcOrd="1" destOrd="0" parTransId="{0353046A-AC26-4441-A7FD-F6595E0071A1}" sibTransId="{E5312B00-0A4A-40CE-8DBD-5FFFFEC341CF}"/>
    <dgm:cxn modelId="{A1571D30-56A1-4DC5-A497-1D303CA03B16}" type="presOf" srcId="{2EC6FB4D-B5E5-4E4D-98AB-C9D299838054}" destId="{11D72DE9-BC13-43BC-9C96-6A77BCBE2EF2}" srcOrd="0" destOrd="0" presId="urn:microsoft.com/office/officeart/2005/8/layout/pyramid4"/>
    <dgm:cxn modelId="{E625D367-9F38-4232-BEFE-235D77EEA1E2}" type="presOf" srcId="{C2BDC94D-B78D-4B46-8ADA-3838015F083E}" destId="{4829B492-4767-4634-8F77-5050976F3A87}" srcOrd="0" destOrd="0" presId="urn:microsoft.com/office/officeart/2005/8/layout/pyramid4"/>
    <dgm:cxn modelId="{01309B2D-DF2F-4D23-9BDD-E70D235F0D79}" type="presOf" srcId="{549030C6-CBEB-457E-B9C6-5104FBFC107A}" destId="{4B56707E-C7B0-431C-99A2-37F0210F001C}" srcOrd="0" destOrd="0" presId="urn:microsoft.com/office/officeart/2005/8/layout/pyramid4"/>
    <dgm:cxn modelId="{DCE87BF4-C968-4DA0-B2BF-CDDCCD0CA913}" srcId="{D78A1996-B509-4616-8528-D329D8E315EE}" destId="{2EC6FB4D-B5E5-4E4D-98AB-C9D299838054}" srcOrd="3" destOrd="0" parTransId="{1AB51EF9-E635-492A-BDF0-0A0FDCE20583}" sibTransId="{94254A8C-9449-4B62-A59B-F619FE00BFCE}"/>
    <dgm:cxn modelId="{4AEBECAF-E353-4662-A00D-8431EB744C4F}" type="presOf" srcId="{765840D2-2640-4521-9B5D-DC6B3968E0FB}" destId="{FCAE9CD5-8D26-4DF2-A015-1128970D819D}" srcOrd="0" destOrd="0" presId="urn:microsoft.com/office/officeart/2005/8/layout/pyramid4"/>
    <dgm:cxn modelId="{E6934696-F804-42A0-88F9-282CDF6D365E}" type="presParOf" srcId="{8407EE2F-82F7-464B-998D-52F7501763D7}" destId="{4B56707E-C7B0-431C-99A2-37F0210F001C}" srcOrd="0" destOrd="0" presId="urn:microsoft.com/office/officeart/2005/8/layout/pyramid4"/>
    <dgm:cxn modelId="{A0831215-91A3-43BF-B274-D4EB93A8BC9D}" type="presParOf" srcId="{8407EE2F-82F7-464B-998D-52F7501763D7}" destId="{FCAE9CD5-8D26-4DF2-A015-1128970D819D}" srcOrd="1" destOrd="0" presId="urn:microsoft.com/office/officeart/2005/8/layout/pyramid4"/>
    <dgm:cxn modelId="{7CDBDE24-8A29-4CDE-A001-F86A3A8BAB35}" type="presParOf" srcId="{8407EE2F-82F7-464B-998D-52F7501763D7}" destId="{4829B492-4767-4634-8F77-5050976F3A87}" srcOrd="2" destOrd="0" presId="urn:microsoft.com/office/officeart/2005/8/layout/pyramid4"/>
    <dgm:cxn modelId="{1C9E7096-73C3-48A3-9E2C-94F0FEA7AD18}" type="presParOf" srcId="{8407EE2F-82F7-464B-998D-52F7501763D7}" destId="{11D72DE9-BC13-43BC-9C96-6A77BCBE2EF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847663-1F01-413E-B82E-1DB9F7B07B5D}" type="doc">
      <dgm:prSet loTypeId="urn:microsoft.com/office/officeart/2005/8/layout/cycle2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FC7E8C23-0E63-4181-B88B-946D855006E0}">
      <dgm:prSet phldrT="[文字]"/>
      <dgm:spPr/>
      <dgm:t>
        <a:bodyPr/>
        <a:lstStyle/>
        <a:p>
          <a:r>
            <a:rPr lang="zh-TW" altLang="en-US" dirty="0" smtClean="0"/>
            <a:t>預備</a:t>
          </a:r>
          <a:endParaRPr lang="zh-TW" altLang="en-US" dirty="0"/>
        </a:p>
      </dgm:t>
    </dgm:pt>
    <dgm:pt modelId="{91392740-939F-4AA4-9131-4A1FE709C708}" type="parTrans" cxnId="{5BE30FCE-3DBB-42FC-A8FF-47F671B1C67F}">
      <dgm:prSet/>
      <dgm:spPr/>
      <dgm:t>
        <a:bodyPr/>
        <a:lstStyle/>
        <a:p>
          <a:endParaRPr lang="zh-TW" altLang="en-US"/>
        </a:p>
      </dgm:t>
    </dgm:pt>
    <dgm:pt modelId="{EB056D56-CA90-4EB5-AA45-102D5906C8F3}" type="sibTrans" cxnId="{5BE30FCE-3DBB-42FC-A8FF-47F671B1C67F}">
      <dgm:prSet/>
      <dgm:spPr/>
      <dgm:t>
        <a:bodyPr/>
        <a:lstStyle/>
        <a:p>
          <a:endParaRPr lang="zh-TW" altLang="en-US"/>
        </a:p>
      </dgm:t>
    </dgm:pt>
    <dgm:pt modelId="{DBF223B2-370C-4345-BE31-E65F6E436AD4}">
      <dgm:prSet phldrT="[文字]"/>
      <dgm:spPr/>
      <dgm:t>
        <a:bodyPr/>
        <a:lstStyle/>
        <a:p>
          <a:r>
            <a:rPr lang="zh-TW" altLang="en-US" dirty="0" smtClean="0"/>
            <a:t>行動</a:t>
          </a:r>
          <a:endParaRPr lang="zh-TW" altLang="en-US" dirty="0"/>
        </a:p>
      </dgm:t>
    </dgm:pt>
    <dgm:pt modelId="{81AE87C2-473A-4094-BFC5-E2C2F516318E}" type="parTrans" cxnId="{E992D5F4-CF42-4C07-9A53-AE3F04E4DF14}">
      <dgm:prSet/>
      <dgm:spPr/>
      <dgm:t>
        <a:bodyPr/>
        <a:lstStyle/>
        <a:p>
          <a:endParaRPr lang="zh-TW" altLang="en-US"/>
        </a:p>
      </dgm:t>
    </dgm:pt>
    <dgm:pt modelId="{F54DCEA6-50A3-4CCA-A834-F9CF9C5F7761}" type="sibTrans" cxnId="{E992D5F4-CF42-4C07-9A53-AE3F04E4DF14}">
      <dgm:prSet/>
      <dgm:spPr/>
      <dgm:t>
        <a:bodyPr/>
        <a:lstStyle/>
        <a:p>
          <a:endParaRPr lang="zh-TW" altLang="en-US"/>
        </a:p>
      </dgm:t>
    </dgm:pt>
    <dgm:pt modelId="{66084125-D0FC-4CDF-9E1B-6D5BC0AAB700}">
      <dgm:prSet phldrT="[文字]"/>
      <dgm:spPr/>
      <dgm:t>
        <a:bodyPr/>
        <a:lstStyle/>
        <a:p>
          <a:r>
            <a:rPr lang="zh-TW" altLang="en-US" dirty="0" smtClean="0"/>
            <a:t>反思</a:t>
          </a:r>
          <a:endParaRPr lang="zh-TW" altLang="en-US" dirty="0"/>
        </a:p>
      </dgm:t>
    </dgm:pt>
    <dgm:pt modelId="{73852866-DFF1-453A-ADCE-6565D7B0AB08}" type="parTrans" cxnId="{52882B7F-A498-4568-80BA-C840FAAF865F}">
      <dgm:prSet/>
      <dgm:spPr/>
      <dgm:t>
        <a:bodyPr/>
        <a:lstStyle/>
        <a:p>
          <a:endParaRPr lang="zh-TW" altLang="en-US"/>
        </a:p>
      </dgm:t>
    </dgm:pt>
    <dgm:pt modelId="{11CD3B96-E78B-4F2C-8E22-3C6E29CB5525}" type="sibTrans" cxnId="{52882B7F-A498-4568-80BA-C840FAAF865F}">
      <dgm:prSet/>
      <dgm:spPr/>
      <dgm:t>
        <a:bodyPr/>
        <a:lstStyle/>
        <a:p>
          <a:endParaRPr lang="zh-TW" altLang="en-US"/>
        </a:p>
      </dgm:t>
    </dgm:pt>
    <dgm:pt modelId="{A6E4D44D-FBFE-439F-AB99-C1525CB9C523}">
      <dgm:prSet phldrT="[文字]"/>
      <dgm:spPr/>
      <dgm:t>
        <a:bodyPr/>
        <a:lstStyle/>
        <a:p>
          <a:r>
            <a:rPr lang="zh-TW" altLang="en-US" dirty="0" smtClean="0"/>
            <a:t>慶賀</a:t>
          </a:r>
          <a:endParaRPr lang="zh-TW" altLang="en-US" dirty="0"/>
        </a:p>
      </dgm:t>
    </dgm:pt>
    <dgm:pt modelId="{2DEAB20E-AFC9-4705-BBE6-5C98D53E82C0}" type="parTrans" cxnId="{F5B8587A-16BF-480F-B8F6-494412D02C46}">
      <dgm:prSet/>
      <dgm:spPr/>
      <dgm:t>
        <a:bodyPr/>
        <a:lstStyle/>
        <a:p>
          <a:endParaRPr lang="zh-TW" altLang="en-US"/>
        </a:p>
      </dgm:t>
    </dgm:pt>
    <dgm:pt modelId="{9A020DA4-9006-438D-9B8F-E97E391BE4FB}" type="sibTrans" cxnId="{F5B8587A-16BF-480F-B8F6-494412D02C46}">
      <dgm:prSet/>
      <dgm:spPr/>
      <dgm:t>
        <a:bodyPr/>
        <a:lstStyle/>
        <a:p>
          <a:endParaRPr lang="zh-TW" altLang="en-US"/>
        </a:p>
      </dgm:t>
    </dgm:pt>
    <dgm:pt modelId="{9947F4BE-4ECD-4180-9DE3-BA9E9461105F}" type="pres">
      <dgm:prSet presAssocID="{10847663-1F01-413E-B82E-1DB9F7B07B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486CF29-99CB-41C2-A14E-BC6645977662}" type="pres">
      <dgm:prSet presAssocID="{FC7E8C23-0E63-4181-B88B-946D855006E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5A4F3B-E9B1-428D-B19A-B93676C300C2}" type="pres">
      <dgm:prSet presAssocID="{EB056D56-CA90-4EB5-AA45-102D5906C8F3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9EDA408D-1D2B-4C93-B7D7-FC0224D80E24}" type="pres">
      <dgm:prSet presAssocID="{EB056D56-CA90-4EB5-AA45-102D5906C8F3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A63E408E-DA9E-4F16-8F33-F4499D4F0591}" type="pres">
      <dgm:prSet presAssocID="{DBF223B2-370C-4345-BE31-E65F6E436AD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7D4CA3-FDC9-4DC2-BA74-5FD3899C7081}" type="pres">
      <dgm:prSet presAssocID="{F54DCEA6-50A3-4CCA-A834-F9CF9C5F7761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AF0EE75A-77E4-4A11-8D72-E46AFA5A5219}" type="pres">
      <dgm:prSet presAssocID="{F54DCEA6-50A3-4CCA-A834-F9CF9C5F7761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B8D8850B-0D0B-4414-BCCF-DA94B2C90AF5}" type="pres">
      <dgm:prSet presAssocID="{66084125-D0FC-4CDF-9E1B-6D5BC0AAB70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4D2E5B-9F11-43DA-899F-E9C2BC4D7441}" type="pres">
      <dgm:prSet presAssocID="{11CD3B96-E78B-4F2C-8E22-3C6E29CB5525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3EA8FDF5-2566-4E69-97AC-D9D0416C73B6}" type="pres">
      <dgm:prSet presAssocID="{11CD3B96-E78B-4F2C-8E22-3C6E29CB5525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9E35998B-15CF-4409-B030-37F9224E85FB}" type="pres">
      <dgm:prSet presAssocID="{A6E4D44D-FBFE-439F-AB99-C1525CB9C52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F07252-20E6-442D-A298-0B811D86FCCB}" type="pres">
      <dgm:prSet presAssocID="{9A020DA4-9006-438D-9B8F-E97E391BE4FB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FCB28904-DDF0-4D0D-962C-ECEE6BEC2F38}" type="pres">
      <dgm:prSet presAssocID="{9A020DA4-9006-438D-9B8F-E97E391BE4FB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E992D5F4-CF42-4C07-9A53-AE3F04E4DF14}" srcId="{10847663-1F01-413E-B82E-1DB9F7B07B5D}" destId="{DBF223B2-370C-4345-BE31-E65F6E436AD4}" srcOrd="1" destOrd="0" parTransId="{81AE87C2-473A-4094-BFC5-E2C2F516318E}" sibTransId="{F54DCEA6-50A3-4CCA-A834-F9CF9C5F7761}"/>
    <dgm:cxn modelId="{603577ED-ABD2-4531-BFD3-8F5C7A6B9FE5}" type="presOf" srcId="{9A020DA4-9006-438D-9B8F-E97E391BE4FB}" destId="{FCB28904-DDF0-4D0D-962C-ECEE6BEC2F38}" srcOrd="1" destOrd="0" presId="urn:microsoft.com/office/officeart/2005/8/layout/cycle2"/>
    <dgm:cxn modelId="{ED3AD29E-E80F-4788-B828-F888337960C5}" type="presOf" srcId="{F54DCEA6-50A3-4CCA-A834-F9CF9C5F7761}" destId="{AF0EE75A-77E4-4A11-8D72-E46AFA5A5219}" srcOrd="1" destOrd="0" presId="urn:microsoft.com/office/officeart/2005/8/layout/cycle2"/>
    <dgm:cxn modelId="{28BB1BEF-BF4F-4D03-A62F-433CD391692F}" type="presOf" srcId="{EB056D56-CA90-4EB5-AA45-102D5906C8F3}" destId="{9EDA408D-1D2B-4C93-B7D7-FC0224D80E24}" srcOrd="1" destOrd="0" presId="urn:microsoft.com/office/officeart/2005/8/layout/cycle2"/>
    <dgm:cxn modelId="{62020CD2-E6D0-4371-A176-95FF39CB54CA}" type="presOf" srcId="{10847663-1F01-413E-B82E-1DB9F7B07B5D}" destId="{9947F4BE-4ECD-4180-9DE3-BA9E9461105F}" srcOrd="0" destOrd="0" presId="urn:microsoft.com/office/officeart/2005/8/layout/cycle2"/>
    <dgm:cxn modelId="{5BE30FCE-3DBB-42FC-A8FF-47F671B1C67F}" srcId="{10847663-1F01-413E-B82E-1DB9F7B07B5D}" destId="{FC7E8C23-0E63-4181-B88B-946D855006E0}" srcOrd="0" destOrd="0" parTransId="{91392740-939F-4AA4-9131-4A1FE709C708}" sibTransId="{EB056D56-CA90-4EB5-AA45-102D5906C8F3}"/>
    <dgm:cxn modelId="{F5B8587A-16BF-480F-B8F6-494412D02C46}" srcId="{10847663-1F01-413E-B82E-1DB9F7B07B5D}" destId="{A6E4D44D-FBFE-439F-AB99-C1525CB9C523}" srcOrd="3" destOrd="0" parTransId="{2DEAB20E-AFC9-4705-BBE6-5C98D53E82C0}" sibTransId="{9A020DA4-9006-438D-9B8F-E97E391BE4FB}"/>
    <dgm:cxn modelId="{52882B7F-A498-4568-80BA-C840FAAF865F}" srcId="{10847663-1F01-413E-B82E-1DB9F7B07B5D}" destId="{66084125-D0FC-4CDF-9E1B-6D5BC0AAB700}" srcOrd="2" destOrd="0" parTransId="{73852866-DFF1-453A-ADCE-6565D7B0AB08}" sibTransId="{11CD3B96-E78B-4F2C-8E22-3C6E29CB5525}"/>
    <dgm:cxn modelId="{E300C11D-52A8-47AC-B759-EE7DDA1DC4AB}" type="presOf" srcId="{DBF223B2-370C-4345-BE31-E65F6E436AD4}" destId="{A63E408E-DA9E-4F16-8F33-F4499D4F0591}" srcOrd="0" destOrd="0" presId="urn:microsoft.com/office/officeart/2005/8/layout/cycle2"/>
    <dgm:cxn modelId="{18276021-1807-4E0B-B243-6107A0401A78}" type="presOf" srcId="{9A020DA4-9006-438D-9B8F-E97E391BE4FB}" destId="{20F07252-20E6-442D-A298-0B811D86FCCB}" srcOrd="0" destOrd="0" presId="urn:microsoft.com/office/officeart/2005/8/layout/cycle2"/>
    <dgm:cxn modelId="{D9FD72C9-593F-445F-837D-9CC8373270E1}" type="presOf" srcId="{EB056D56-CA90-4EB5-AA45-102D5906C8F3}" destId="{7B5A4F3B-E9B1-428D-B19A-B93676C300C2}" srcOrd="0" destOrd="0" presId="urn:microsoft.com/office/officeart/2005/8/layout/cycle2"/>
    <dgm:cxn modelId="{40CF9153-93D5-47F2-9EC6-406A4CEDA22B}" type="presOf" srcId="{66084125-D0FC-4CDF-9E1B-6D5BC0AAB700}" destId="{B8D8850B-0D0B-4414-BCCF-DA94B2C90AF5}" srcOrd="0" destOrd="0" presId="urn:microsoft.com/office/officeart/2005/8/layout/cycle2"/>
    <dgm:cxn modelId="{539214BB-8D57-41D6-B9A1-2A4E4AFD587D}" type="presOf" srcId="{11CD3B96-E78B-4F2C-8E22-3C6E29CB5525}" destId="{334D2E5B-9F11-43DA-899F-E9C2BC4D7441}" srcOrd="0" destOrd="0" presId="urn:microsoft.com/office/officeart/2005/8/layout/cycle2"/>
    <dgm:cxn modelId="{C2101436-6026-432F-B7EC-5E8E3F51CF40}" type="presOf" srcId="{F54DCEA6-50A3-4CCA-A834-F9CF9C5F7761}" destId="{BB7D4CA3-FDC9-4DC2-BA74-5FD3899C7081}" srcOrd="0" destOrd="0" presId="urn:microsoft.com/office/officeart/2005/8/layout/cycle2"/>
    <dgm:cxn modelId="{9ADB0E1C-DE4B-4926-A1A6-99408165AF40}" type="presOf" srcId="{FC7E8C23-0E63-4181-B88B-946D855006E0}" destId="{6486CF29-99CB-41C2-A14E-BC6645977662}" srcOrd="0" destOrd="0" presId="urn:microsoft.com/office/officeart/2005/8/layout/cycle2"/>
    <dgm:cxn modelId="{413A222E-63D1-4F6E-B0C1-CC1F7B47C480}" type="presOf" srcId="{A6E4D44D-FBFE-439F-AB99-C1525CB9C523}" destId="{9E35998B-15CF-4409-B030-37F9224E85FB}" srcOrd="0" destOrd="0" presId="urn:microsoft.com/office/officeart/2005/8/layout/cycle2"/>
    <dgm:cxn modelId="{0458F82C-AE4B-4CD8-ADF4-D869B7479106}" type="presOf" srcId="{11CD3B96-E78B-4F2C-8E22-3C6E29CB5525}" destId="{3EA8FDF5-2566-4E69-97AC-D9D0416C73B6}" srcOrd="1" destOrd="0" presId="urn:microsoft.com/office/officeart/2005/8/layout/cycle2"/>
    <dgm:cxn modelId="{9B7C4E5D-4F7F-49BC-B2E0-84F2D27CD003}" type="presParOf" srcId="{9947F4BE-4ECD-4180-9DE3-BA9E9461105F}" destId="{6486CF29-99CB-41C2-A14E-BC6645977662}" srcOrd="0" destOrd="0" presId="urn:microsoft.com/office/officeart/2005/8/layout/cycle2"/>
    <dgm:cxn modelId="{0050366C-3072-4F46-A7D7-87570635ABAB}" type="presParOf" srcId="{9947F4BE-4ECD-4180-9DE3-BA9E9461105F}" destId="{7B5A4F3B-E9B1-428D-B19A-B93676C300C2}" srcOrd="1" destOrd="0" presId="urn:microsoft.com/office/officeart/2005/8/layout/cycle2"/>
    <dgm:cxn modelId="{49165BE9-70EF-415A-A178-D238DDFC309C}" type="presParOf" srcId="{7B5A4F3B-E9B1-428D-B19A-B93676C300C2}" destId="{9EDA408D-1D2B-4C93-B7D7-FC0224D80E24}" srcOrd="0" destOrd="0" presId="urn:microsoft.com/office/officeart/2005/8/layout/cycle2"/>
    <dgm:cxn modelId="{54A7A863-7FC2-4BB8-AC57-2BC56BD70B84}" type="presParOf" srcId="{9947F4BE-4ECD-4180-9DE3-BA9E9461105F}" destId="{A63E408E-DA9E-4F16-8F33-F4499D4F0591}" srcOrd="2" destOrd="0" presId="urn:microsoft.com/office/officeart/2005/8/layout/cycle2"/>
    <dgm:cxn modelId="{FE16273F-7072-43B2-804D-FE6D56B62730}" type="presParOf" srcId="{9947F4BE-4ECD-4180-9DE3-BA9E9461105F}" destId="{BB7D4CA3-FDC9-4DC2-BA74-5FD3899C7081}" srcOrd="3" destOrd="0" presId="urn:microsoft.com/office/officeart/2005/8/layout/cycle2"/>
    <dgm:cxn modelId="{7A61FE63-C112-4A10-A766-2FA9AD22954C}" type="presParOf" srcId="{BB7D4CA3-FDC9-4DC2-BA74-5FD3899C7081}" destId="{AF0EE75A-77E4-4A11-8D72-E46AFA5A5219}" srcOrd="0" destOrd="0" presId="urn:microsoft.com/office/officeart/2005/8/layout/cycle2"/>
    <dgm:cxn modelId="{D7906594-29AC-4607-A8BD-D4353695F832}" type="presParOf" srcId="{9947F4BE-4ECD-4180-9DE3-BA9E9461105F}" destId="{B8D8850B-0D0B-4414-BCCF-DA94B2C90AF5}" srcOrd="4" destOrd="0" presId="urn:microsoft.com/office/officeart/2005/8/layout/cycle2"/>
    <dgm:cxn modelId="{BC42BEA8-6CD9-44FA-9E58-F47FFB50275C}" type="presParOf" srcId="{9947F4BE-4ECD-4180-9DE3-BA9E9461105F}" destId="{334D2E5B-9F11-43DA-899F-E9C2BC4D7441}" srcOrd="5" destOrd="0" presId="urn:microsoft.com/office/officeart/2005/8/layout/cycle2"/>
    <dgm:cxn modelId="{C25B0C84-A7AB-45C8-AB4F-54852C0302CC}" type="presParOf" srcId="{334D2E5B-9F11-43DA-899F-E9C2BC4D7441}" destId="{3EA8FDF5-2566-4E69-97AC-D9D0416C73B6}" srcOrd="0" destOrd="0" presId="urn:microsoft.com/office/officeart/2005/8/layout/cycle2"/>
    <dgm:cxn modelId="{187034E1-D388-4E93-BC35-A8149FC78333}" type="presParOf" srcId="{9947F4BE-4ECD-4180-9DE3-BA9E9461105F}" destId="{9E35998B-15CF-4409-B030-37F9224E85FB}" srcOrd="6" destOrd="0" presId="urn:microsoft.com/office/officeart/2005/8/layout/cycle2"/>
    <dgm:cxn modelId="{7FDE65E5-CD34-4156-996C-B0A90B104B54}" type="presParOf" srcId="{9947F4BE-4ECD-4180-9DE3-BA9E9461105F}" destId="{20F07252-20E6-442D-A298-0B811D86FCCB}" srcOrd="7" destOrd="0" presId="urn:microsoft.com/office/officeart/2005/8/layout/cycle2"/>
    <dgm:cxn modelId="{12B91AD9-1F91-400E-A6B8-BDCD8E33A5EF}" type="presParOf" srcId="{20F07252-20E6-442D-A298-0B811D86FCCB}" destId="{FCB28904-DDF0-4D0D-962C-ECEE6BEC2F3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6707E-C7B0-431C-99A2-37F0210F001C}">
      <dsp:nvSpPr>
        <dsp:cNvPr id="0" name=""/>
        <dsp:cNvSpPr/>
      </dsp:nvSpPr>
      <dsp:spPr>
        <a:xfrm>
          <a:off x="2983309" y="0"/>
          <a:ext cx="2262981" cy="2262981"/>
        </a:xfrm>
        <a:prstGeom prst="triangl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學生</a:t>
          </a:r>
          <a:r>
            <a:rPr lang="en-US" altLang="zh-TW" sz="1700" kern="1200" dirty="0" smtClean="0"/>
            <a:t>(Student)</a:t>
          </a:r>
          <a:endParaRPr lang="zh-TW" altLang="en-US" sz="1700" kern="1200" dirty="0"/>
        </a:p>
      </dsp:txBody>
      <dsp:txXfrm>
        <a:off x="3549054" y="1131491"/>
        <a:ext cx="1131491" cy="1131490"/>
      </dsp:txXfrm>
    </dsp:sp>
    <dsp:sp modelId="{FCAE9CD5-8D26-4DF2-A015-1128970D819D}">
      <dsp:nvSpPr>
        <dsp:cNvPr id="0" name=""/>
        <dsp:cNvSpPr/>
      </dsp:nvSpPr>
      <dsp:spPr>
        <a:xfrm>
          <a:off x="1851819" y="2262981"/>
          <a:ext cx="2262981" cy="2262981"/>
        </a:xfrm>
        <a:prstGeom prst="triangle">
          <a:avLst/>
        </a:prstGeom>
        <a:gradFill rotWithShape="0">
          <a:gsLst>
            <a:gs pos="0">
              <a:schemeClr val="accent1">
                <a:shade val="50000"/>
                <a:hueOff val="-350743"/>
                <a:satOff val="232"/>
                <a:lumOff val="229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-350743"/>
                <a:satOff val="232"/>
                <a:lumOff val="229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-350743"/>
                <a:satOff val="232"/>
                <a:lumOff val="229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系所</a:t>
          </a:r>
          <a:r>
            <a:rPr lang="en-US" altLang="zh-TW" sz="1700" kern="1200" dirty="0" smtClean="0"/>
            <a:t>(Faculty)</a:t>
          </a:r>
          <a:endParaRPr lang="zh-TW" altLang="en-US" sz="1700" kern="1200" dirty="0"/>
        </a:p>
      </dsp:txBody>
      <dsp:txXfrm>
        <a:off x="2417564" y="3394472"/>
        <a:ext cx="1131491" cy="1131490"/>
      </dsp:txXfrm>
    </dsp:sp>
    <dsp:sp modelId="{4829B492-4767-4634-8F77-5050976F3A87}">
      <dsp:nvSpPr>
        <dsp:cNvPr id="0" name=""/>
        <dsp:cNvSpPr/>
      </dsp:nvSpPr>
      <dsp:spPr>
        <a:xfrm rot="10800000">
          <a:off x="2983309" y="2262981"/>
          <a:ext cx="2262981" cy="2262981"/>
        </a:xfrm>
        <a:prstGeom prst="triangle">
          <a:avLst/>
        </a:prstGeom>
        <a:gradFill rotWithShape="0">
          <a:gsLst>
            <a:gs pos="0">
              <a:schemeClr val="accent1">
                <a:shade val="50000"/>
                <a:hueOff val="-701486"/>
                <a:satOff val="465"/>
                <a:lumOff val="458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-701486"/>
                <a:satOff val="465"/>
                <a:lumOff val="458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-701486"/>
                <a:satOff val="465"/>
                <a:lumOff val="458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服務學習</a:t>
          </a:r>
          <a:r>
            <a:rPr lang="en-US" altLang="zh-TW" sz="1700" kern="1200" dirty="0" smtClean="0"/>
            <a:t>(S-L)</a:t>
          </a:r>
          <a:endParaRPr lang="zh-TW" altLang="en-US" sz="1700" kern="1200" dirty="0"/>
        </a:p>
      </dsp:txBody>
      <dsp:txXfrm rot="10800000">
        <a:off x="3549054" y="2262981"/>
        <a:ext cx="1131491" cy="1131490"/>
      </dsp:txXfrm>
    </dsp:sp>
    <dsp:sp modelId="{11D72DE9-BC13-43BC-9C96-6A77BCBE2EF2}">
      <dsp:nvSpPr>
        <dsp:cNvPr id="0" name=""/>
        <dsp:cNvSpPr/>
      </dsp:nvSpPr>
      <dsp:spPr>
        <a:xfrm>
          <a:off x="4114800" y="2262981"/>
          <a:ext cx="2262981" cy="2262981"/>
        </a:xfrm>
        <a:prstGeom prst="triangle">
          <a:avLst/>
        </a:prstGeom>
        <a:gradFill rotWithShape="0">
          <a:gsLst>
            <a:gs pos="0">
              <a:schemeClr val="accent1">
                <a:shade val="50000"/>
                <a:hueOff val="-350743"/>
                <a:satOff val="232"/>
                <a:lumOff val="229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-350743"/>
                <a:satOff val="232"/>
                <a:lumOff val="229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-350743"/>
                <a:satOff val="232"/>
                <a:lumOff val="229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社區</a:t>
          </a:r>
          <a:r>
            <a:rPr lang="en-US" altLang="zh-TW" sz="1700" kern="1200" dirty="0" smtClean="0"/>
            <a:t>/</a:t>
          </a:r>
          <a:r>
            <a:rPr lang="zh-TW" altLang="en-US" sz="1700" kern="1200" dirty="0" smtClean="0"/>
            <a:t>機構</a:t>
          </a:r>
          <a:r>
            <a:rPr lang="en-US" altLang="zh-TW" sz="1700" kern="1200" dirty="0" smtClean="0"/>
            <a:t>(Agency)</a:t>
          </a:r>
          <a:endParaRPr lang="zh-TW" altLang="en-US" sz="1700" kern="1200" dirty="0"/>
        </a:p>
      </dsp:txBody>
      <dsp:txXfrm>
        <a:off x="4680545" y="3394472"/>
        <a:ext cx="1131491" cy="1131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6CF29-99CB-41C2-A14E-BC6645977662}">
      <dsp:nvSpPr>
        <dsp:cNvPr id="0" name=""/>
        <dsp:cNvSpPr/>
      </dsp:nvSpPr>
      <dsp:spPr>
        <a:xfrm>
          <a:off x="3390490" y="1712"/>
          <a:ext cx="1448618" cy="1448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預備</a:t>
          </a:r>
          <a:endParaRPr lang="zh-TW" altLang="en-US" sz="3600" kern="1200" dirty="0"/>
        </a:p>
      </dsp:txBody>
      <dsp:txXfrm>
        <a:off x="3602635" y="213857"/>
        <a:ext cx="1024328" cy="1024328"/>
      </dsp:txXfrm>
    </dsp:sp>
    <dsp:sp modelId="{7B5A4F3B-E9B1-428D-B19A-B93676C300C2}">
      <dsp:nvSpPr>
        <dsp:cNvPr id="0" name=""/>
        <dsp:cNvSpPr/>
      </dsp:nvSpPr>
      <dsp:spPr>
        <a:xfrm rot="2700000">
          <a:off x="4683473" y="1242357"/>
          <a:ext cx="38423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4700354" y="1299385"/>
        <a:ext cx="268964" cy="293344"/>
      </dsp:txXfrm>
    </dsp:sp>
    <dsp:sp modelId="{A63E408E-DA9E-4F16-8F33-F4499D4F0591}">
      <dsp:nvSpPr>
        <dsp:cNvPr id="0" name=""/>
        <dsp:cNvSpPr/>
      </dsp:nvSpPr>
      <dsp:spPr>
        <a:xfrm>
          <a:off x="4927450" y="1538671"/>
          <a:ext cx="1448618" cy="1448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行動</a:t>
          </a:r>
          <a:endParaRPr lang="zh-TW" altLang="en-US" sz="3600" kern="1200" dirty="0"/>
        </a:p>
      </dsp:txBody>
      <dsp:txXfrm>
        <a:off x="5139595" y="1750816"/>
        <a:ext cx="1024328" cy="1024328"/>
      </dsp:txXfrm>
    </dsp:sp>
    <dsp:sp modelId="{BB7D4CA3-FDC9-4DC2-BA74-5FD3899C7081}">
      <dsp:nvSpPr>
        <dsp:cNvPr id="0" name=""/>
        <dsp:cNvSpPr/>
      </dsp:nvSpPr>
      <dsp:spPr>
        <a:xfrm rot="8100000">
          <a:off x="4698852" y="2779316"/>
          <a:ext cx="38423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10800000">
        <a:off x="4797241" y="2836344"/>
        <a:ext cx="268964" cy="293344"/>
      </dsp:txXfrm>
    </dsp:sp>
    <dsp:sp modelId="{B8D8850B-0D0B-4414-BCCF-DA94B2C90AF5}">
      <dsp:nvSpPr>
        <dsp:cNvPr id="0" name=""/>
        <dsp:cNvSpPr/>
      </dsp:nvSpPr>
      <dsp:spPr>
        <a:xfrm>
          <a:off x="3390490" y="3075631"/>
          <a:ext cx="1448618" cy="1448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反思</a:t>
          </a:r>
          <a:endParaRPr lang="zh-TW" altLang="en-US" sz="3600" kern="1200" dirty="0"/>
        </a:p>
      </dsp:txBody>
      <dsp:txXfrm>
        <a:off x="3602635" y="3287776"/>
        <a:ext cx="1024328" cy="1024328"/>
      </dsp:txXfrm>
    </dsp:sp>
    <dsp:sp modelId="{334D2E5B-9F11-43DA-899F-E9C2BC4D7441}">
      <dsp:nvSpPr>
        <dsp:cNvPr id="0" name=""/>
        <dsp:cNvSpPr/>
      </dsp:nvSpPr>
      <dsp:spPr>
        <a:xfrm rot="13500000">
          <a:off x="3161892" y="2794695"/>
          <a:ext cx="38423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10800000">
        <a:off x="3260281" y="2933231"/>
        <a:ext cx="268964" cy="293344"/>
      </dsp:txXfrm>
    </dsp:sp>
    <dsp:sp modelId="{9E35998B-15CF-4409-B030-37F9224E85FB}">
      <dsp:nvSpPr>
        <dsp:cNvPr id="0" name=""/>
        <dsp:cNvSpPr/>
      </dsp:nvSpPr>
      <dsp:spPr>
        <a:xfrm>
          <a:off x="1853531" y="1538671"/>
          <a:ext cx="1448618" cy="1448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慶賀</a:t>
          </a:r>
          <a:endParaRPr lang="zh-TW" altLang="en-US" sz="3600" kern="1200" dirty="0"/>
        </a:p>
      </dsp:txBody>
      <dsp:txXfrm>
        <a:off x="2065676" y="1750816"/>
        <a:ext cx="1024328" cy="1024328"/>
      </dsp:txXfrm>
    </dsp:sp>
    <dsp:sp modelId="{20F07252-20E6-442D-A298-0B811D86FCCB}">
      <dsp:nvSpPr>
        <dsp:cNvPr id="0" name=""/>
        <dsp:cNvSpPr/>
      </dsp:nvSpPr>
      <dsp:spPr>
        <a:xfrm rot="18900000">
          <a:off x="3146513" y="1257736"/>
          <a:ext cx="38423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3163394" y="1396272"/>
        <a:ext cx="268964" cy="293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9E14D-121F-4053-A5EF-DF510C0F4651}" type="datetimeFigureOut">
              <a:rPr lang="zh-HK" altLang="en-US" smtClean="0"/>
              <a:t>8/7/2014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F871B-17A0-4413-A461-F3D243F23C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03140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altLang="zh-HK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7CF-6EC1-48E8-9590-462351A0C6D2}" type="datetimeFigureOut">
              <a:rPr lang="zh-HK" altLang="en-US" smtClean="0"/>
              <a:t>8/7/2014</a:t>
            </a:fld>
            <a:endParaRPr lang="zh-HK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7C16-426D-4466-9ED6-207E0CA6EE77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altLang="zh-HK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altLang="zh-HK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altLang="zh-HK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altLang="zh-H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3FEDF7CF-6EC1-48E8-9590-462351A0C6D2}" type="datetimeFigureOut">
              <a:rPr lang="zh-HK" altLang="en-US" smtClean="0"/>
              <a:t>8/7/2014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DD0E7C16-426D-4466-9ED6-207E0CA6EE7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altLang="zh-HK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7CF-6EC1-48E8-9590-462351A0C6D2}" type="datetimeFigureOut">
              <a:rPr lang="zh-HK" altLang="en-US" smtClean="0"/>
              <a:t>8/7/2014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7C16-426D-4466-9ED6-207E0CA6EE7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7CF-6EC1-48E8-9590-462351A0C6D2}" type="datetimeFigureOut">
              <a:rPr lang="zh-HK" altLang="en-US" smtClean="0"/>
              <a:t>8/7/2014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7C16-426D-4466-9ED6-207E0CA6EE7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7CF-6EC1-48E8-9590-462351A0C6D2}" type="datetimeFigureOut">
              <a:rPr lang="zh-HK" altLang="en-US" smtClean="0"/>
              <a:t>8/7/2014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7C16-426D-4466-9ED6-207E0CA6EE7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7CF-6EC1-48E8-9590-462351A0C6D2}" type="datetimeFigureOut">
              <a:rPr lang="zh-HK" altLang="en-US" smtClean="0"/>
              <a:t>8/7/2014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7C16-426D-4466-9ED6-207E0CA6EE7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altLang="zh-HK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7CF-6EC1-48E8-9590-462351A0C6D2}" type="datetimeFigureOut">
              <a:rPr lang="zh-HK" altLang="en-US" smtClean="0"/>
              <a:t>8/7/2014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7C16-426D-4466-9ED6-207E0CA6EE7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7CF-6EC1-48E8-9590-462351A0C6D2}" type="datetimeFigureOut">
              <a:rPr lang="zh-HK" altLang="en-US" smtClean="0"/>
              <a:t>8/7/2014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7C16-426D-4466-9ED6-207E0CA6EE7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7CF-6EC1-48E8-9590-462351A0C6D2}" type="datetimeFigureOut">
              <a:rPr lang="zh-HK" altLang="en-US" smtClean="0"/>
              <a:t>8/7/2014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7C16-426D-4466-9ED6-207E0CA6EE7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7CF-6EC1-48E8-9590-462351A0C6D2}" type="datetimeFigureOut">
              <a:rPr lang="zh-HK" altLang="en-US" smtClean="0"/>
              <a:t>8/7/2014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7C16-426D-4466-9ED6-207E0CA6EE7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7CF-6EC1-48E8-9590-462351A0C6D2}" type="datetimeFigureOut">
              <a:rPr lang="zh-HK" altLang="en-US" smtClean="0"/>
              <a:t>8/7/2014</a:t>
            </a:fld>
            <a:endParaRPr lang="zh-HK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7C16-426D-4466-9ED6-207E0CA6EE77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altLang="zh-HK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altLang="zh-HK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7CF-6EC1-48E8-9590-462351A0C6D2}" type="datetimeFigureOut">
              <a:rPr lang="zh-HK" altLang="en-US" smtClean="0"/>
              <a:t>8/7/2014</a:t>
            </a:fld>
            <a:endParaRPr lang="zh-HK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7C16-426D-4466-9ED6-207E0CA6EE77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altLang="zh-HK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altLang="zh-HK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altLang="zh-HK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HK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FEDF7CF-6EC1-48E8-9590-462351A0C6D2}" type="datetimeFigureOut">
              <a:rPr lang="zh-HK" altLang="en-US" smtClean="0"/>
              <a:t>8/7/2014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0E7C16-426D-4466-9ED6-207E0CA6EE7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HK" b="1" dirty="0"/>
              <a:t>服務</a:t>
            </a:r>
            <a:r>
              <a:rPr lang="zh-TW" altLang="zh-HK" b="1" dirty="0" smtClean="0"/>
              <a:t>學習</a:t>
            </a:r>
            <a:r>
              <a:rPr lang="zh-TW" altLang="en-US" b="1" dirty="0" smtClean="0"/>
              <a:t>？！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1279376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輔仁大學服務學習中心主任</a:t>
            </a:r>
            <a:endParaRPr lang="en-US" altLang="zh-TW" sz="2800" dirty="0" smtClean="0"/>
          </a:p>
          <a:p>
            <a:r>
              <a:rPr lang="zh-TW" altLang="en-US" sz="2800" dirty="0" smtClean="0"/>
              <a:t>潘榮吉</a:t>
            </a:r>
            <a:endParaRPr lang="en-US" altLang="zh-TW" sz="2800" dirty="0" smtClean="0"/>
          </a:p>
          <a:p>
            <a:r>
              <a:rPr lang="en-US" altLang="zh-HK" sz="2800" dirty="0" smtClean="0"/>
              <a:t>2014/06/24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4451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學習金字塔</a:t>
            </a:r>
            <a:r>
              <a:rPr lang="en-US" altLang="zh-TW" dirty="0" smtClean="0"/>
              <a:t>-</a:t>
            </a:r>
            <a:r>
              <a:rPr lang="zh-TW" altLang="en-US" dirty="0" smtClean="0"/>
              <a:t>教育的省思</a:t>
            </a:r>
            <a:endParaRPr lang="zh-HK" altLang="en-US" dirty="0"/>
          </a:p>
        </p:txBody>
      </p:sp>
      <p:pic>
        <p:nvPicPr>
          <p:cNvPr id="1026" name="Picture 2" descr="C:\Users\panrongji\Desktop\學習金字塔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44" y="1752600"/>
            <a:ext cx="4757737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71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8096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rgbClr val="0914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服務</a:t>
            </a:r>
            <a:r>
              <a:rPr lang="en-US" altLang="zh-TW" dirty="0" smtClean="0">
                <a:solidFill>
                  <a:srgbClr val="0914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solidFill>
                  <a:srgbClr val="0914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學習概念闡述</a:t>
            </a:r>
            <a:endParaRPr lang="zh-TW" altLang="en-US" dirty="0" smtClean="0">
              <a:solidFill>
                <a:srgbClr val="0914F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838200" y="1500188"/>
            <a:ext cx="8126288" cy="524118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在河岸上撿垃圾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是「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服務」。在顯微鏡下檢視水樣本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學習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。當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學習生命科學的學生，收集、分析水樣本、証明他們的檢驗結果，並將研究結果呈現給當地環保署的時候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那是「服務－學習」。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「服務－學習」是一種豐富的教學方法，它幫助學生有意義地服務學校和社區。 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年輕人學習並運用在學院學到的技能，解決真實的問題。他們連結了預定的學習目標以及社會真正的需要。與成年人成為夥伴，學習主導流程。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他們運用重點思考的方式，並配合和解決問題的技巧，關心如弱勢族群、社區營造等多元議題。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TW" altLang="en-US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服務</a:t>
            </a:r>
            <a:r>
              <a:rPr lang="en-US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學習是行動教育” </a:t>
            </a:r>
            <a:r>
              <a:rPr lang="en-US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— 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Sen. John Glenn</a:t>
            </a:r>
          </a:p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239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11" y="1052736"/>
            <a:ext cx="7543800" cy="49289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800" dirty="0" smtClean="0"/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根據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Campus Compact National Center for Community Colleges (CCNCCC )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 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服務學習乃一種能結合社會服務與學術指引的教學方法，強調批判性、反省性的思考及公民責任。</a:t>
            </a:r>
          </a:p>
          <a:p>
            <a:pPr>
              <a:defRPr/>
            </a:pP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 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服務學習課程提供學生在經過組織的社會服務活動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即符合社會需求的活動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中，發展他們的學術專長、誘發其公民責任及對社會委身的承諾。</a:t>
            </a:r>
          </a:p>
          <a:p>
            <a:pPr>
              <a:defRPr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575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10" y="1052736"/>
            <a:ext cx="8165577" cy="54726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專業服務學習型課程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(Academic Service</a:t>
            </a:r>
          </a:p>
          <a:p>
            <a:pPr>
              <a:buFontTx/>
              <a:buChar char="-"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Learning)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：一種刻意整合專業學習及相關社會服務  的教學模式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(Howard,1998)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，包含四個重要元素：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專業服務學習是一種教學模式。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專業服務學習的目標為利用社會服務豐富專業知識，並藉由專業知識提升社會服務品質。</a:t>
            </a:r>
          </a:p>
          <a:p>
            <a:pPr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它是兩種學習方式的結合：經驗與課堂。</a:t>
            </a:r>
          </a:p>
          <a:p>
            <a:pPr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社會服務的經驗必須與該專業課程直接相關。</a:t>
            </a:r>
          </a:p>
          <a:p>
            <a:pPr>
              <a:defRPr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484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endParaRPr lang="zh-TW" altLang="en-US" smtClean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98911" y="1052736"/>
            <a:ext cx="7543800" cy="49289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「服務學習」是一種經驗教育。主要源自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Dewey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Lewin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Piaget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Kolb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等人強調經驗學習的教育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理論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Dewey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認為學習須與生活經驗相結合，而教育是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經驗持續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的再建構過程。正式或非正式的社會機構，都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能提供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教育機會，在自然、真實社會情境中學到的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知識和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技能最能應用，其經驗最能促發學生批判思考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能力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教師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應與社區所有類型的機構互動，提供適合學生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需要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的社會資源，以促進學生人格的發展。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800" dirty="0" err="1">
                <a:latin typeface="標楷體" pitchFamily="65" charset="-120"/>
                <a:ea typeface="標楷體" pitchFamily="65" charset="-120"/>
              </a:rPr>
              <a:t>Eyler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&amp; Giles,1999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0784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zh-TW" altLang="en-US" sz="35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服務學習四個基本元素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8820472" cy="587727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33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準備</a:t>
            </a:r>
            <a:r>
              <a:rPr lang="en-US" altLang="zh-TW" sz="3300" b="1" dirty="0" smtClean="0">
                <a:latin typeface="Times New Roman" pitchFamily="18" charset="0"/>
                <a:ea typeface="標楷體" pitchFamily="65" charset="-120"/>
              </a:rPr>
              <a:t>-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強調服務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學習及預期學習成果的連結性。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33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服務</a:t>
            </a:r>
            <a:r>
              <a:rPr lang="en-US" altLang="zh-TW" sz="3300" b="1" dirty="0" smtClean="0">
                <a:latin typeface="Times New Roman" pitchFamily="18" charset="0"/>
                <a:ea typeface="標楷體" pitchFamily="65" charset="-120"/>
              </a:rPr>
              <a:t>-(</a:t>
            </a:r>
            <a:r>
              <a:rPr lang="en-US" altLang="zh-TW" sz="3300" dirty="0" smtClean="0">
                <a:latin typeface="Times New Roman" pitchFamily="18" charset="0"/>
                <a:ea typeface="標楷體" pitchFamily="65" charset="-120"/>
              </a:rPr>
              <a:t>1)</a:t>
            </a:r>
            <a:r>
              <a:rPr lang="zh-TW" altLang="en-US" sz="3300" dirty="0" smtClean="0">
                <a:latin typeface="Times New Roman" pitchFamily="18" charset="0"/>
                <a:ea typeface="標楷體" pitchFamily="65" charset="-120"/>
              </a:rPr>
              <a:t>服務活動必須含有意義性及價值性。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3300" dirty="0" smtClean="0">
                <a:latin typeface="Times New Roman" pitchFamily="18" charset="0"/>
                <a:ea typeface="標楷體" pitchFamily="65" charset="-120"/>
              </a:rPr>
              <a:t>          </a:t>
            </a:r>
            <a:r>
              <a:rPr lang="en-US" altLang="zh-TW" sz="3300" dirty="0" smtClean="0">
                <a:latin typeface="Times New Roman" pitchFamily="18" charset="0"/>
                <a:ea typeface="標楷體" pitchFamily="65" charset="-120"/>
              </a:rPr>
              <a:t>(2)</a:t>
            </a:r>
            <a:r>
              <a:rPr lang="zh-TW" altLang="en-US" sz="3300" dirty="0" smtClean="0">
                <a:latin typeface="Times New Roman" pitchFamily="18" charset="0"/>
                <a:ea typeface="標楷體" pitchFamily="65" charset="-120"/>
              </a:rPr>
              <a:t>需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讓學生覺得參與服務是重要的，而非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僅  </a:t>
            </a:r>
            <a:endParaRPr lang="en-US" altLang="zh-TW" sz="33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33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為服務而服務。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33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反思</a:t>
            </a:r>
            <a:r>
              <a:rPr lang="en-US" altLang="zh-TW" sz="3300" dirty="0" smtClean="0">
                <a:latin typeface="Times New Roman" pitchFamily="18" charset="0"/>
                <a:ea typeface="標楷體" pitchFamily="65" charset="-120"/>
              </a:rPr>
              <a:t>-(1)</a:t>
            </a:r>
            <a:r>
              <a:rPr lang="zh-TW" altLang="en-US" sz="3300" dirty="0" smtClean="0">
                <a:latin typeface="Times New Roman" pitchFamily="18" charset="0"/>
                <a:ea typeface="標楷體" pitchFamily="65" charset="-120"/>
              </a:rPr>
              <a:t>融合服務和學習，反思是區隔服務學習</a:t>
            </a:r>
            <a:r>
              <a:rPr lang="zh-TW" altLang="en-US" sz="3300" dirty="0" smtClean="0">
                <a:latin typeface="Times New Roman" pitchFamily="18" charset="0"/>
                <a:ea typeface="標楷體" pitchFamily="65" charset="-120"/>
              </a:rPr>
              <a:t>及</a:t>
            </a:r>
            <a:endParaRPr lang="en-US" altLang="zh-TW" sz="33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3300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3300" dirty="0" smtClean="0">
                <a:latin typeface="Times New Roman" pitchFamily="18" charset="0"/>
                <a:ea typeface="標楷體" pitchFamily="65" charset="-120"/>
              </a:rPr>
              <a:t>             </a:t>
            </a:r>
            <a:r>
              <a:rPr lang="zh-TW" altLang="en-US" sz="3300" dirty="0" smtClean="0">
                <a:latin typeface="Times New Roman" pitchFamily="18" charset="0"/>
                <a:ea typeface="標楷體" pitchFamily="65" charset="-120"/>
              </a:rPr>
              <a:t>志</a:t>
            </a:r>
            <a:r>
              <a:rPr lang="zh-TW" altLang="en-US" sz="3300" dirty="0" smtClean="0">
                <a:latin typeface="Times New Roman" pitchFamily="18" charset="0"/>
                <a:ea typeface="標楷體" pitchFamily="65" charset="-120"/>
              </a:rPr>
              <a:t>工服務的關鍵。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3300" dirty="0" smtClean="0">
                <a:latin typeface="Times New Roman" pitchFamily="18" charset="0"/>
                <a:ea typeface="標楷體" pitchFamily="65" charset="-120"/>
              </a:rPr>
              <a:t>         </a:t>
            </a:r>
            <a:r>
              <a:rPr lang="en-US" altLang="zh-TW" sz="3300" dirty="0" smtClean="0">
                <a:latin typeface="Times New Roman" pitchFamily="18" charset="0"/>
                <a:ea typeface="標楷體" pitchFamily="65" charset="-120"/>
              </a:rPr>
              <a:t>(2)</a:t>
            </a:r>
            <a:r>
              <a:rPr lang="zh-TW" altLang="en-US" sz="3300" dirty="0" smtClean="0">
                <a:latin typeface="Times New Roman" pitchFamily="18" charset="0"/>
                <a:ea typeface="標楷體" pitchFamily="65" charset="-120"/>
              </a:rPr>
              <a:t>反思須於服務歷程中持續進行。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3300" b="1" dirty="0" smtClean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慶賀</a:t>
            </a:r>
            <a:r>
              <a:rPr lang="en-US" altLang="zh-TW" sz="3300" dirty="0" smtClean="0">
                <a:latin typeface="Times New Roman" pitchFamily="18" charset="0"/>
                <a:ea typeface="標楷體" pitchFamily="65" charset="-120"/>
              </a:rPr>
              <a:t>-(1)</a:t>
            </a:r>
            <a:r>
              <a:rPr lang="zh-TW" altLang="en-US" sz="3300" dirty="0" smtClean="0">
                <a:latin typeface="Times New Roman" pitchFamily="18" charset="0"/>
                <a:ea typeface="標楷體" pitchFamily="65" charset="-120"/>
              </a:rPr>
              <a:t>與公眾分享他們的服務歷程、學習收穫及</a:t>
            </a:r>
            <a:r>
              <a:rPr lang="zh-TW" altLang="en-US" sz="3300" dirty="0" smtClean="0">
                <a:latin typeface="Times New Roman" pitchFamily="18" charset="0"/>
                <a:ea typeface="標楷體" pitchFamily="65" charset="-120"/>
              </a:rPr>
              <a:t>成就。</a:t>
            </a:r>
            <a:endParaRPr lang="zh-TW" altLang="en-US" sz="33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3300" dirty="0" smtClean="0">
                <a:latin typeface="Times New Roman" pitchFamily="18" charset="0"/>
                <a:ea typeface="標楷體" pitchFamily="65" charset="-120"/>
              </a:rPr>
              <a:t>         (2)</a:t>
            </a:r>
            <a:r>
              <a:rPr lang="zh-TW" altLang="en-US" sz="3300" dirty="0" smtClean="0">
                <a:latin typeface="Times New Roman" pitchFamily="18" charset="0"/>
                <a:ea typeface="標楷體" pitchFamily="65" charset="-120"/>
              </a:rPr>
              <a:t>是現今實施服務</a:t>
            </a:r>
            <a:r>
              <a:rPr lang="en-US" altLang="zh-TW" sz="3300" dirty="0" smtClean="0">
                <a:latin typeface="Times New Roman" pitchFamily="18" charset="0"/>
                <a:ea typeface="標楷體" pitchFamily="65" charset="-120"/>
              </a:rPr>
              <a:t>-</a:t>
            </a:r>
            <a:r>
              <a:rPr lang="zh-TW" altLang="en-US" sz="3300" dirty="0" smtClean="0">
                <a:latin typeface="Times New Roman" pitchFamily="18" charset="0"/>
                <a:ea typeface="標楷體" pitchFamily="65" charset="-120"/>
              </a:rPr>
              <a:t>學習常被忽略的。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3300" dirty="0" smtClean="0">
                <a:latin typeface="Times New Roman" pitchFamily="18" charset="0"/>
                <a:ea typeface="標楷體" pitchFamily="65" charset="-120"/>
              </a:rPr>
              <a:t>         (3)</a:t>
            </a:r>
            <a:r>
              <a:rPr lang="zh-TW" altLang="en-US" sz="3300" dirty="0" smtClean="0">
                <a:latin typeface="Times New Roman" pitchFamily="18" charset="0"/>
                <a:ea typeface="標楷體" pitchFamily="65" charset="-120"/>
              </a:rPr>
              <a:t>是分享的過程。</a:t>
            </a:r>
          </a:p>
          <a:p>
            <a:pPr eaLnBrk="1" hangingPunct="1">
              <a:lnSpc>
                <a:spcPct val="80000"/>
              </a:lnSpc>
            </a:pPr>
            <a:endParaRPr lang="zh-TW" altLang="en-US" sz="33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 eaLnBrk="1" hangingPunct="1">
              <a:lnSpc>
                <a:spcPct val="80000"/>
              </a:lnSpc>
            </a:pPr>
            <a:endParaRPr lang="zh-TW" altLang="en-US" sz="1800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13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有效服務學習方案的原則與要素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7338"/>
            <a:ext cx="7772400" cy="453866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面向服務學習方案檢視標準</a:t>
            </a:r>
          </a:p>
          <a:p>
            <a:pPr>
              <a:buFontTx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面向一：協同合作</a:t>
            </a:r>
          </a:p>
          <a:p>
            <a:pPr>
              <a:buFontTx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面向二：互惠</a:t>
            </a:r>
          </a:p>
          <a:p>
            <a:pPr>
              <a:buFontTx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面向三：多元差異</a:t>
            </a:r>
          </a:p>
          <a:p>
            <a:pPr>
              <a:buFontTx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面向四：學習為基礎</a:t>
            </a:r>
          </a:p>
          <a:p>
            <a:pPr>
              <a:buFontTx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面向五：社會正義為焦點</a:t>
            </a:r>
          </a:p>
          <a:p>
            <a:pPr>
              <a:buFontTx/>
              <a:buNone/>
            </a:pP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177083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有效服務學習方案的原則與要素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696200" cy="470852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Eyler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Giles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成功服務學習方案五要素</a:t>
            </a:r>
          </a:p>
          <a:p>
            <a:pPr>
              <a:buFontTx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服務機構的品質</a:t>
            </a:r>
          </a:p>
          <a:p>
            <a:pPr>
              <a:buFontTx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學生課堂學習與服務經驗的連接</a:t>
            </a:r>
          </a:p>
          <a:p>
            <a:pPr>
              <a:buFontTx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結構化反思活動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包含書寫及討論活動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多元化為不同背景的人服務</a:t>
            </a:r>
          </a:p>
          <a:p>
            <a:pPr>
              <a:buFontTx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被服務機構的參與及聲音</a:t>
            </a:r>
          </a:p>
        </p:txBody>
      </p:sp>
    </p:spTree>
    <p:extLst>
      <p:ext uri="{BB962C8B-B14F-4D97-AF65-F5344CB8AC3E}">
        <p14:creationId xmlns:p14="http://schemas.microsoft.com/office/powerpoint/2010/main" val="128157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39342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0419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服務學習金三角</a:t>
            </a:r>
          </a:p>
        </p:txBody>
      </p:sp>
    </p:spTree>
    <p:extLst>
      <p:ext uri="{BB962C8B-B14F-4D97-AF65-F5344CB8AC3E}">
        <p14:creationId xmlns:p14="http://schemas.microsoft.com/office/powerpoint/2010/main" val="79936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16606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服務學習的四步驟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187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zh-TW" altLang="en-US" smtClean="0">
                <a:ea typeface="標楷體" pitchFamily="65" charset="-120"/>
              </a:rPr>
              <a:t>潘榮吉  簡介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1188" y="1628775"/>
            <a:ext cx="8065268" cy="4392513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學歷：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國立台灣大學經濟學士</a:t>
            </a: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德國奧登堡大學教育學碩士、博士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任職：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兒童與家庭學系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服務學習中心</a:t>
            </a:r>
          </a:p>
          <a:p>
            <a:pPr>
              <a:buFont typeface="Wingdings" pitchFamily="2" charset="2"/>
              <a:buNone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070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謝謝各位的聆聽！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8726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經歷</a:t>
            </a: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798911" y="1752600"/>
            <a:ext cx="8345089" cy="5105400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內政部外籍配偶照顧輔導基金管理委員會委員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新北市新住民事務委員會委員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基隆市家庭教育諮詢委員會委員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台灣服務學習學會理事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中華培愛全人關懷協會常務理事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 </a:t>
            </a: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台灣家庭生活教育專業人員協會理事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彩虹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愛家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生命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教育協會理事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親密之旅培訓師</a:t>
            </a:r>
          </a:p>
          <a:p>
            <a:pPr eaLnBrk="1" hangingPunct="1"/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489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帶領海外服務學習團隊</a:t>
            </a: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香港生命教育營會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(2011-2012)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印度加爾各答垂死之家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(2011)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蒙古烏蘭巴托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(2012-2013)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緬甸臘戌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(2014)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20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351837" cy="711200"/>
          </a:xfrm>
        </p:spPr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從大學教育的反思</a:t>
            </a:r>
            <a:endParaRPr lang="zh-TW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424862" cy="4535487"/>
          </a:xfrm>
        </p:spPr>
        <p:txBody>
          <a:bodyPr/>
          <a:lstStyle/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Our </a:t>
            </a:r>
            <a:r>
              <a:rPr lang="en-US" altLang="zh-TW" dirty="0" smtClean="0"/>
              <a:t>Underachieving </a:t>
            </a:r>
            <a:r>
              <a:rPr lang="en-US" altLang="zh-TW" dirty="0" smtClean="0"/>
              <a:t>Colleges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大學教了沒？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(Derek Bok)(2008,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天下文化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374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664"/>
            <a:ext cx="8362950" cy="1224136"/>
          </a:xfrm>
        </p:spPr>
        <p:txBody>
          <a:bodyPr anchor="t"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具備探索力、知識力與行動力的大學生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4"/>
            <a:ext cx="8712646" cy="5544393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表達能力</a:t>
            </a: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思辨能力</a:t>
            </a: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道德推理能力</a:t>
            </a: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履行公民責任的能力</a:t>
            </a: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迎接多元化生活的能力</a:t>
            </a: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迎接全球化社會的能力</a:t>
            </a: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廣泛的興趣</a:t>
            </a: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就業能力</a:t>
            </a:r>
          </a:p>
        </p:txBody>
      </p:sp>
    </p:spTree>
    <p:extLst>
      <p:ext uri="{BB962C8B-B14F-4D97-AF65-F5344CB8AC3E}">
        <p14:creationId xmlns:p14="http://schemas.microsoft.com/office/powerpoint/2010/main" val="327216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04800"/>
            <a:ext cx="8496944" cy="12192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高等教育的新趨勢：連結公共服務的學術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「連結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公共服務的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學術」其目的不在於否定傳統的學術價值，而是更加擴大，深植高等教育應培育出能投入公共服務公民的可能性。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引自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Boyer(1990)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研究取向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教學取向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服務取向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英國學者</a:t>
            </a:r>
            <a:r>
              <a:rPr lang="en-US" altLang="zh-TW" sz="28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McNicoll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Kelly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建議將「社會價值」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對社會的真實貢獻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列為大學社會貢獻指標之一。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275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教育部人才培育白皮書</a:t>
            </a:r>
            <a:r>
              <a:rPr lang="en-US" altLang="zh-TW" dirty="0" smtClean="0"/>
              <a:t>(103-112)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全球移動力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就業力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創新力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跨域力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資訊力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公民力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894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服務學習在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世紀是高等教育新興教學法之一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全球性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推動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教育運動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2007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教育部函頒「大專院校服務學習方案」教育政策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36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land natur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 nature</Template>
  <TotalTime>306</TotalTime>
  <Words>1074</Words>
  <Application>Microsoft Office PowerPoint</Application>
  <PresentationFormat>如螢幕大小 (4:3)</PresentationFormat>
  <Paragraphs>115</Paragraphs>
  <Slides>20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land nature</vt:lpstr>
      <vt:lpstr>服務學習？！</vt:lpstr>
      <vt:lpstr>潘榮吉  簡介</vt:lpstr>
      <vt:lpstr>經歷</vt:lpstr>
      <vt:lpstr>帶領海外服務學習團隊</vt:lpstr>
      <vt:lpstr>從大學教育的反思</vt:lpstr>
      <vt:lpstr>具備探索力、知識力與行動力的大學生</vt:lpstr>
      <vt:lpstr>高等教育的新趨勢：連結公共服務的學術</vt:lpstr>
      <vt:lpstr>教育部人才培育白皮書(103-112)</vt:lpstr>
      <vt:lpstr>PowerPoint 簡報</vt:lpstr>
      <vt:lpstr>學習金字塔-教育的省思</vt:lpstr>
      <vt:lpstr>服務-學習概念闡述</vt:lpstr>
      <vt:lpstr>PowerPoint 簡報</vt:lpstr>
      <vt:lpstr>PowerPoint 簡報</vt:lpstr>
      <vt:lpstr>PowerPoint 簡報</vt:lpstr>
      <vt:lpstr>服務學習四個基本元素</vt:lpstr>
      <vt:lpstr>有效服務學習方案的原則與要素</vt:lpstr>
      <vt:lpstr>有效服務學習方案的原則與要素</vt:lpstr>
      <vt:lpstr>服務學習金三角</vt:lpstr>
      <vt:lpstr>服務學習的四步驟</vt:lpstr>
      <vt:lpstr>PowerPoint 簡報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panrongji</dc:creator>
  <cp:lastModifiedBy>user</cp:lastModifiedBy>
  <cp:revision>27</cp:revision>
  <dcterms:created xsi:type="dcterms:W3CDTF">2014-06-23T13:31:02Z</dcterms:created>
  <dcterms:modified xsi:type="dcterms:W3CDTF">2014-07-07T22:08:08Z</dcterms:modified>
</cp:coreProperties>
</file>